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341" r:id="rId2"/>
    <p:sldId id="318" r:id="rId3"/>
    <p:sldId id="349" r:id="rId4"/>
    <p:sldId id="336" r:id="rId5"/>
    <p:sldId id="354" r:id="rId6"/>
    <p:sldId id="321" r:id="rId7"/>
    <p:sldId id="327" r:id="rId8"/>
    <p:sldId id="355" r:id="rId9"/>
    <p:sldId id="326" r:id="rId10"/>
    <p:sldId id="329" r:id="rId11"/>
    <p:sldId id="333" r:id="rId12"/>
    <p:sldId id="328" r:id="rId13"/>
    <p:sldId id="351" r:id="rId14"/>
    <p:sldId id="352" r:id="rId15"/>
    <p:sldId id="345" r:id="rId16"/>
    <p:sldId id="346" r:id="rId17"/>
    <p:sldId id="353" r:id="rId18"/>
    <p:sldId id="319" r:id="rId19"/>
    <p:sldId id="342" r:id="rId20"/>
    <p:sldId id="320" r:id="rId21"/>
    <p:sldId id="343" r:id="rId22"/>
    <p:sldId id="334" r:id="rId23"/>
    <p:sldId id="337" r:id="rId24"/>
    <p:sldId id="339" r:id="rId25"/>
    <p:sldId id="314" r:id="rId26"/>
    <p:sldId id="317" r:id="rId27"/>
    <p:sldId id="316" r:id="rId28"/>
    <p:sldId id="315" r:id="rId29"/>
    <p:sldId id="256" r:id="rId30"/>
    <p:sldId id="257" r:id="rId31"/>
    <p:sldId id="259" r:id="rId32"/>
    <p:sldId id="260" r:id="rId33"/>
    <p:sldId id="258" r:id="rId34"/>
    <p:sldId id="261" r:id="rId35"/>
    <p:sldId id="262" r:id="rId36"/>
    <p:sldId id="264" r:id="rId37"/>
    <p:sldId id="265" r:id="rId38"/>
    <p:sldId id="263" r:id="rId39"/>
    <p:sldId id="266" r:id="rId40"/>
    <p:sldId id="267" r:id="rId41"/>
    <p:sldId id="268" r:id="rId42"/>
    <p:sldId id="269" r:id="rId43"/>
    <p:sldId id="270" r:id="rId44"/>
    <p:sldId id="271"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72" r:id="rId58"/>
    <p:sldId id="285" r:id="rId59"/>
    <p:sldId id="286" r:id="rId60"/>
    <p:sldId id="298" r:id="rId61"/>
    <p:sldId id="288" r:id="rId62"/>
    <p:sldId id="287" r:id="rId63"/>
    <p:sldId id="289" r:id="rId64"/>
    <p:sldId id="292" r:id="rId65"/>
    <p:sldId id="293" r:id="rId66"/>
    <p:sldId id="296" r:id="rId67"/>
    <p:sldId id="295" r:id="rId68"/>
    <p:sldId id="305" r:id="rId69"/>
    <p:sldId id="302" r:id="rId70"/>
    <p:sldId id="294" r:id="rId71"/>
    <p:sldId id="301" r:id="rId72"/>
    <p:sldId id="297" r:id="rId73"/>
    <p:sldId id="299" r:id="rId74"/>
    <p:sldId id="303" r:id="rId75"/>
    <p:sldId id="306" r:id="rId76"/>
    <p:sldId id="307" r:id="rId77"/>
    <p:sldId id="308" r:id="rId78"/>
    <p:sldId id="309" r:id="rId79"/>
    <p:sldId id="310" r:id="rId80"/>
    <p:sldId id="311" r:id="rId81"/>
    <p:sldId id="312" r:id="rId82"/>
    <p:sldId id="313" r:id="rId83"/>
    <p:sldId id="331" r:id="rId84"/>
    <p:sldId id="332" r:id="rId85"/>
    <p:sldId id="34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BC4E"/>
    <a:srgbClr val="003300"/>
    <a:srgbClr val="999999"/>
    <a:srgbClr val="73B848"/>
    <a:srgbClr val="46B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77503" autoAdjust="0"/>
  </p:normalViewPr>
  <p:slideViewPr>
    <p:cSldViewPr snapToGrid="0">
      <p:cViewPr>
        <p:scale>
          <a:sx n="75" d="100"/>
          <a:sy n="75" d="100"/>
        </p:scale>
        <p:origin x="888" y="1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3B1470-9E88-4300-850C-4D58C394AC10}" type="datetimeFigureOut">
              <a:rPr lang="en-US" smtClean="0"/>
              <a:t>11/23/2020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2214A-0B7E-4FEF-8620-EFDB499F2927}" type="slidenum">
              <a:rPr lang="en-US" smtClean="0"/>
              <a:t>‹#›</a:t>
            </a:fld>
            <a:endParaRPr lang="en-US"/>
          </a:p>
        </p:txBody>
      </p:sp>
    </p:spTree>
    <p:extLst>
      <p:ext uri="{BB962C8B-B14F-4D97-AF65-F5344CB8AC3E}">
        <p14:creationId xmlns:p14="http://schemas.microsoft.com/office/powerpoint/2010/main" val="3936025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time.com/money/collection-post/2803547/how-to-set-a-home-asking-pric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time.com/money/collection-post/2803547/how-to-set-a-home-asking-pric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tatisticsbyjim.com/glossary/regression-coefficien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statisticsbyjim.com/glossary/fitted-value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30416"/>
                </a:solidFill>
                <a:effectLst/>
                <a:latin typeface="Lato Extended"/>
              </a:rPr>
              <a:t>In the first half of the presentation (2-3 mins), you should summarize your methodology in a way that will be comprehensible to someone with no background in data science and that will increase their confidence in you and your findings. In the second half (the remaining 2-3 mins) you should summarize your findings and be ready to answer a couple of non-technical questions from the audience. The questions might relate to technical topics (sampling bias, confidence, </a:t>
            </a:r>
            <a:r>
              <a:rPr lang="en-US" b="0" i="0" dirty="0" err="1">
                <a:solidFill>
                  <a:srgbClr val="030416"/>
                </a:solidFill>
                <a:effectLst/>
                <a:latin typeface="Lato Extended"/>
              </a:rPr>
              <a:t>etc</a:t>
            </a:r>
            <a:r>
              <a:rPr lang="en-US" b="0" i="0" dirty="0">
                <a:solidFill>
                  <a:srgbClr val="030416"/>
                </a:solidFill>
                <a:effectLst/>
                <a:latin typeface="Lato Extended"/>
              </a:rPr>
              <a:t>) but will be asked in a non-technical way and need to be answered in a way that does not assume a background in statistics or machine learning. You can assume a smart, business stakeholder, with a non-quantitative college degree.</a:t>
            </a:r>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a:t>
            </a:fld>
            <a:endParaRPr lang="en-US"/>
          </a:p>
        </p:txBody>
      </p:sp>
    </p:spTree>
    <p:extLst>
      <p:ext uri="{BB962C8B-B14F-4D97-AF65-F5344CB8AC3E}">
        <p14:creationId xmlns:p14="http://schemas.microsoft.com/office/powerpoint/2010/main" val="266804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are we going to do this?  By becoming more data drive – </a:t>
            </a:r>
          </a:p>
          <a:p>
            <a:pPr marL="228600" indent="-228600">
              <a:buAutoNum type="arabicPeriod"/>
            </a:pPr>
            <a:r>
              <a:rPr lang="en-US" dirty="0"/>
              <a:t>Understand what features help drive sale prices,  so agents can become smarter coaches on how to help potential sellers increase they value of there homes by making suggestions on what makes the most impact</a:t>
            </a:r>
          </a:p>
          <a:p>
            <a:pPr marL="228600" indent="-228600">
              <a:buAutoNum type="arabicPeriod"/>
            </a:pPr>
            <a:r>
              <a:rPr lang="en-US" dirty="0"/>
              <a:t>What data to use to set prices for there prospective sellers, with the hopes to maximize sales prices</a:t>
            </a:r>
          </a:p>
        </p:txBody>
      </p:sp>
      <p:sp>
        <p:nvSpPr>
          <p:cNvPr id="4" name="Slide Number Placeholder 3"/>
          <p:cNvSpPr>
            <a:spLocks noGrp="1"/>
          </p:cNvSpPr>
          <p:nvPr>
            <p:ph type="sldNum" sz="quarter" idx="5"/>
          </p:nvPr>
        </p:nvSpPr>
        <p:spPr/>
        <p:txBody>
          <a:bodyPr/>
          <a:lstStyle/>
          <a:p>
            <a:fld id="{F652214A-0B7E-4FEF-8620-EFDB499F2927}" type="slidenum">
              <a:rPr lang="en-US" smtClean="0"/>
              <a:t>3</a:t>
            </a:fld>
            <a:endParaRPr lang="en-US"/>
          </a:p>
        </p:txBody>
      </p:sp>
    </p:spTree>
    <p:extLst>
      <p:ext uri="{BB962C8B-B14F-4D97-AF65-F5344CB8AC3E}">
        <p14:creationId xmlns:p14="http://schemas.microsoft.com/office/powerpoint/2010/main" val="1646071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a:rPr>
              <a:t>Before settling on a pricing strategy, your agent will do a </a:t>
            </a:r>
            <a:r>
              <a:rPr lang="en-US" b="0" i="0" u="none" strike="noStrike" dirty="0">
                <a:solidFill>
                  <a:srgbClr val="0A87D8"/>
                </a:solidFill>
                <a:effectLst/>
                <a:latin typeface="Open Sans"/>
                <a:hlinkClick r:id="rId3"/>
              </a:rPr>
              <a:t>Comparative Market Analysis</a:t>
            </a:r>
            <a:r>
              <a:rPr lang="en-US" b="0" i="0" dirty="0">
                <a:solidFill>
                  <a:srgbClr val="333333"/>
                </a:solidFill>
                <a:effectLst/>
                <a:latin typeface="Open Sans"/>
              </a:rPr>
              <a:t> (CMA) to evaluate recent and historical home sale trends in your area. Then they’ll assess the various factors like location, condition, updates and current competition before they recommend a list price.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https://www.homelight.com/blog/how-to-set-list-price/</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4</a:t>
            </a:fld>
            <a:endParaRPr lang="en-US"/>
          </a:p>
        </p:txBody>
      </p:sp>
    </p:spTree>
    <p:extLst>
      <p:ext uri="{BB962C8B-B14F-4D97-AF65-F5344CB8AC3E}">
        <p14:creationId xmlns:p14="http://schemas.microsoft.com/office/powerpoint/2010/main" val="3836552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Model Creation and Coaching Agents on Factors That Drive Sales Price</a:t>
            </a:r>
            <a:r>
              <a:rPr lang="en-US" sz="1200" dirty="0"/>
              <a:t>…  I am going to confirm the credibility of the CMA factors…  show you the factors that had the most impact on my model and how influencing those factors can impact price.  but then I am going make a recommendation Beyond CMA… what if Comparable are not available?  I am going to show data that in my model shows this data is more impactful in predicting sales prices than the CMA features, which can be used by agents to help client maximize the price they set for there homes… all of these in turn will increase revenue from seller commissions.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How do real estate agents typically set prices, and what factors do they use to coach perspective sellers.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a:rPr>
              <a:t>Before settling on a pricing strategy, your agent will do a </a:t>
            </a:r>
            <a:r>
              <a:rPr lang="en-US" b="0" i="0" u="none" strike="noStrike" dirty="0">
                <a:solidFill>
                  <a:srgbClr val="0A87D8"/>
                </a:solidFill>
                <a:effectLst/>
                <a:latin typeface="Open Sans"/>
                <a:hlinkClick r:id="rId3"/>
              </a:rPr>
              <a:t>Comparative Market Analysis</a:t>
            </a:r>
            <a:r>
              <a:rPr lang="en-US" b="0" i="0" dirty="0">
                <a:solidFill>
                  <a:srgbClr val="333333"/>
                </a:solidFill>
                <a:effectLst/>
                <a:latin typeface="Open Sans"/>
              </a:rPr>
              <a:t> (CMA) to evaluate recent and historical home sale trends in your area. Then they’ll assess the various factors like location, condition, updates and current competition before they recommend a list price.</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https://www.homelight.com/blog/how-to-set-list-price/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F652214A-0B7E-4FEF-8620-EFDB499F2927}" type="slidenum">
              <a:rPr lang="en-US" smtClean="0"/>
              <a:t>5</a:t>
            </a:fld>
            <a:endParaRPr lang="en-US"/>
          </a:p>
        </p:txBody>
      </p:sp>
    </p:spTree>
    <p:extLst>
      <p:ext uri="{BB962C8B-B14F-4D97-AF65-F5344CB8AC3E}">
        <p14:creationId xmlns:p14="http://schemas.microsoft.com/office/powerpoint/2010/main" val="3377652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first recommendation to Agents who are working with sellers in terms of trying to maximize sales price is to focus on the above two physical features.   Given the data we had available, these two features had the most predictive power.  For every increase I 100 </a:t>
            </a:r>
            <a:r>
              <a:rPr lang="en-US" dirty="0" err="1"/>
              <a:t>sqr</a:t>
            </a:r>
            <a:r>
              <a:rPr lang="en-US" dirty="0"/>
              <a:t> footage – x happens, and any thing we can do to improve condition…  changing a homes from condition 3 </a:t>
            </a:r>
            <a:r>
              <a:rPr lang="en-US" dirty="0">
                <a:sym typeface="Wingdings" panose="05000000000000000000" pitchFamily="2" charset="2"/>
              </a:rPr>
              <a:t> 4 had the following impact</a:t>
            </a:r>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6</a:t>
            </a:fld>
            <a:endParaRPr lang="en-US"/>
          </a:p>
        </p:txBody>
      </p:sp>
    </p:spTree>
    <p:extLst>
      <p:ext uri="{BB962C8B-B14F-4D97-AF65-F5344CB8AC3E}">
        <p14:creationId xmlns:p14="http://schemas.microsoft.com/office/powerpoint/2010/main" val="3520738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767673"/>
                </a:solidFill>
                <a:effectLst/>
                <a:latin typeface="droid sans"/>
              </a:rPr>
              <a:t>Bias in the model - If the expected value of the estimator equals the population parameter, the estimator is an unbiased estimator.</a:t>
            </a:r>
          </a:p>
          <a:p>
            <a:pPr algn="l">
              <a:buFont typeface="Arial" panose="020B0604020202020204" pitchFamily="34" charset="0"/>
              <a:buChar char="•"/>
            </a:pPr>
            <a:r>
              <a:rPr lang="en-US" b="0" i="0" dirty="0">
                <a:solidFill>
                  <a:srgbClr val="767673"/>
                </a:solidFill>
                <a:effectLst/>
                <a:latin typeface="droid sans"/>
              </a:rPr>
              <a:t>If the expected value of the estimator does not equal the population parameter, it is a biased estimator.</a:t>
            </a:r>
          </a:p>
          <a:p>
            <a:pPr algn="l">
              <a:buFont typeface="Arial" panose="020B0604020202020204" pitchFamily="34" charset="0"/>
              <a:buChar char="•"/>
            </a:pPr>
            <a:endParaRPr lang="en-US" b="0" i="0" dirty="0">
              <a:solidFill>
                <a:srgbClr val="767673"/>
              </a:solidFill>
              <a:effectLst/>
              <a:latin typeface="droid sans"/>
            </a:endParaRPr>
          </a:p>
          <a:p>
            <a:pPr algn="l">
              <a:buFont typeface="Arial" panose="020B0604020202020204" pitchFamily="34" charset="0"/>
              <a:buChar char="•"/>
            </a:pPr>
            <a:r>
              <a:rPr lang="en-US" b="0" i="0" dirty="0">
                <a:solidFill>
                  <a:srgbClr val="767673"/>
                </a:solidFill>
                <a:effectLst/>
                <a:latin typeface="droid sans"/>
              </a:rPr>
              <a:t> </a:t>
            </a:r>
            <a:r>
              <a:rPr lang="en-US" b="0" i="0" u="none" strike="noStrike" dirty="0">
                <a:solidFill>
                  <a:srgbClr val="000000"/>
                </a:solidFill>
                <a:effectLst/>
                <a:latin typeface="droid sans"/>
                <a:hlinkClick r:id="rId3"/>
              </a:rPr>
              <a:t>coefficient</a:t>
            </a:r>
            <a:r>
              <a:rPr lang="en-US" b="0" i="0" dirty="0">
                <a:solidFill>
                  <a:srgbClr val="767673"/>
                </a:solidFill>
                <a:effectLst/>
                <a:latin typeface="droid sans"/>
              </a:rPr>
              <a:t> estimates and </a:t>
            </a:r>
            <a:r>
              <a:rPr lang="en-US" b="0" i="0" u="none" strike="noStrike" dirty="0">
                <a:solidFill>
                  <a:srgbClr val="000000"/>
                </a:solidFill>
                <a:effectLst/>
                <a:latin typeface="droid sans"/>
                <a:hlinkClick r:id="rId4"/>
              </a:rPr>
              <a:t>predicted values</a:t>
            </a:r>
            <a:r>
              <a:rPr lang="en-US" b="0" i="0" dirty="0">
                <a:solidFill>
                  <a:srgbClr val="767673"/>
                </a:solidFill>
                <a:effectLst/>
                <a:latin typeface="droid sans"/>
              </a:rPr>
              <a:t> can have larger margins of error around them. That’s why you don’t want to include too many terms in the regression model!</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11</a:t>
            </a:fld>
            <a:endParaRPr lang="en-US"/>
          </a:p>
        </p:txBody>
      </p:sp>
    </p:spTree>
    <p:extLst>
      <p:ext uri="{BB962C8B-B14F-4D97-AF65-F5344CB8AC3E}">
        <p14:creationId xmlns:p14="http://schemas.microsoft.com/office/powerpoint/2010/main" val="224843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What’s for dinner toning?</a:t>
            </a:r>
          </a:p>
          <a:p>
            <a:endParaRPr lang="en-US" dirty="0">
              <a:latin typeface="Century Gothic" panose="020B0502020202020204" pitchFamily="34" charset="0"/>
            </a:endParaRP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17</a:t>
            </a:fld>
            <a:endParaRPr lang="en-US"/>
          </a:p>
        </p:txBody>
      </p:sp>
    </p:spTree>
    <p:extLst>
      <p:ext uri="{BB962C8B-B14F-4D97-AF65-F5344CB8AC3E}">
        <p14:creationId xmlns:p14="http://schemas.microsoft.com/office/powerpoint/2010/main" val="3219521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Becoming top of mind to potential sellers, </a:t>
            </a:r>
            <a:r>
              <a:rPr lang="en-US" sz="1200" dirty="0"/>
              <a:t>Increase Brand Awareness With Prospective Sellers!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18</a:t>
            </a:fld>
            <a:endParaRPr lang="en-US"/>
          </a:p>
        </p:txBody>
      </p:sp>
    </p:spTree>
    <p:extLst>
      <p:ext uri="{BB962C8B-B14F-4D97-AF65-F5344CB8AC3E}">
        <p14:creationId xmlns:p14="http://schemas.microsoft.com/office/powerpoint/2010/main" val="628830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What’s for dinner toning?</a:t>
            </a:r>
          </a:p>
          <a:p>
            <a:endParaRPr lang="en-US" dirty="0">
              <a:latin typeface="Century Gothic" panose="020B0502020202020204" pitchFamily="34" charset="0"/>
            </a:endParaRP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r>
              <a:rPr lang="en-US" dirty="0">
                <a:latin typeface="Century Gothic" panose="020B0502020202020204" pitchFamily="34" charset="0"/>
              </a:rPr>
              <a:t>Understand Housing Data</a:t>
            </a:r>
          </a:p>
          <a:p>
            <a:endParaRPr lang="en-US" dirty="0">
              <a:latin typeface="Century Gothic" panose="020B0502020202020204" pitchFamily="34" charset="0"/>
            </a:endParaRPr>
          </a:p>
          <a:p>
            <a:r>
              <a:rPr lang="en-US" dirty="0">
                <a:latin typeface="Century Gothic" panose="020B0502020202020204" pitchFamily="34" charset="0"/>
              </a:rPr>
              <a:t>Select Demographics That Maximize Reach</a:t>
            </a:r>
          </a:p>
          <a:p>
            <a:pPr lvl="1"/>
            <a:r>
              <a:rPr lang="en-US" dirty="0">
                <a:latin typeface="Century Gothic" panose="020B0502020202020204" pitchFamily="34" charset="0"/>
              </a:rPr>
              <a:t>Mass Market vs. Niche</a:t>
            </a:r>
          </a:p>
          <a:p>
            <a:pPr lvl="1"/>
            <a:r>
              <a:rPr lang="en-US" dirty="0">
                <a:latin typeface="Century Gothic" panose="020B0502020202020204" pitchFamily="34" charset="0"/>
              </a:rPr>
              <a:t>Alignment with Business Strategy</a:t>
            </a:r>
          </a:p>
          <a:p>
            <a:pPr marL="457200" lvl="1" indent="0">
              <a:buNone/>
            </a:pPr>
            <a:endParaRPr lang="en-US" dirty="0">
              <a:latin typeface="Century Gothic" panose="020B0502020202020204" pitchFamily="34" charset="0"/>
            </a:endParaRPr>
          </a:p>
          <a:p>
            <a:r>
              <a:rPr lang="en-US" dirty="0">
                <a:latin typeface="Century Gothic" panose="020B0502020202020204" pitchFamily="34" charset="0"/>
              </a:rPr>
              <a:t>Develop Predictive Models Iteratively</a:t>
            </a:r>
          </a:p>
          <a:p>
            <a:pPr lvl="1"/>
            <a:r>
              <a:rPr lang="en-US" dirty="0">
                <a:latin typeface="Century Gothic" panose="020B0502020202020204" pitchFamily="34" charset="0"/>
              </a:rPr>
              <a:t>Initial model focused on middle 85% of homes prices</a:t>
            </a:r>
          </a:p>
          <a:p>
            <a:pPr lvl="2"/>
            <a:r>
              <a:rPr lang="en-US" dirty="0">
                <a:latin typeface="Century Gothic" panose="020B0502020202020204" pitchFamily="34" charset="0"/>
              </a:rPr>
              <a:t>Find features that help predict values accurately</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pPr lvl="2"/>
            <a:endParaRPr lang="en-US" dirty="0">
              <a:latin typeface="Century Gothic" panose="020B0502020202020204" pitchFamily="34" charset="0"/>
            </a:endParaRPr>
          </a:p>
          <a:p>
            <a:pPr lvl="2"/>
            <a:endParaRPr lang="en-US" dirty="0">
              <a:latin typeface="Century Gothic" panose="020B0502020202020204" pitchFamily="34" charset="0"/>
            </a:endParaRPr>
          </a:p>
          <a:p>
            <a:pPr lvl="1"/>
            <a:r>
              <a:rPr lang="en-US" dirty="0">
                <a:latin typeface="Century Gothic" panose="020B0502020202020204" pitchFamily="34" charset="0"/>
              </a:rPr>
              <a:t>Future opportunities to develop models for “niche” customers</a:t>
            </a:r>
          </a:p>
          <a:p>
            <a:endParaRPr lang="en-US" dirty="0"/>
          </a:p>
        </p:txBody>
      </p:sp>
      <p:sp>
        <p:nvSpPr>
          <p:cNvPr id="4" name="Slide Number Placeholder 3"/>
          <p:cNvSpPr>
            <a:spLocks noGrp="1"/>
          </p:cNvSpPr>
          <p:nvPr>
            <p:ph type="sldNum" sz="quarter" idx="5"/>
          </p:nvPr>
        </p:nvSpPr>
        <p:spPr/>
        <p:txBody>
          <a:bodyPr/>
          <a:lstStyle/>
          <a:p>
            <a:fld id="{F652214A-0B7E-4FEF-8620-EFDB499F2927}" type="slidenum">
              <a:rPr lang="en-US" smtClean="0"/>
              <a:t>20</a:t>
            </a:fld>
            <a:endParaRPr lang="en-US"/>
          </a:p>
        </p:txBody>
      </p:sp>
    </p:spTree>
    <p:extLst>
      <p:ext uri="{BB962C8B-B14F-4D97-AF65-F5344CB8AC3E}">
        <p14:creationId xmlns:p14="http://schemas.microsoft.com/office/powerpoint/2010/main" val="769258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9131-5D55-4FE4-9369-BF3508F99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C7E5F1-387A-4733-9E9E-49F54EBE81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5762D9-5123-43E9-BA54-E51800392180}"/>
              </a:ext>
            </a:extLst>
          </p:cNvPr>
          <p:cNvSpPr>
            <a:spLocks noGrp="1"/>
          </p:cNvSpPr>
          <p:nvPr>
            <p:ph type="dt" sz="half" idx="10"/>
          </p:nvPr>
        </p:nvSpPr>
        <p:spPr/>
        <p:txBody>
          <a:bodyPr/>
          <a:lstStyle/>
          <a:p>
            <a:fld id="{A003B4EF-67DA-48FD-9A36-F861227B2057}" type="datetimeFigureOut">
              <a:rPr lang="en-US" smtClean="0"/>
              <a:t>11/23/2020</a:t>
            </a:fld>
            <a:endParaRPr lang="en-US"/>
          </a:p>
        </p:txBody>
      </p:sp>
      <p:sp>
        <p:nvSpPr>
          <p:cNvPr id="5" name="Footer Placeholder 4">
            <a:extLst>
              <a:ext uri="{FF2B5EF4-FFF2-40B4-BE49-F238E27FC236}">
                <a16:creationId xmlns:a16="http://schemas.microsoft.com/office/drawing/2014/main" id="{B73B645F-FEA3-4C0B-85CF-CF0523184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A03F9-8009-452C-A721-E7C17F54947F}"/>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3241315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F972-0438-450A-9841-3C2444260B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186FFE-2B90-429C-8315-3595710F46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1059-72F3-49EB-B328-08790F047FB1}"/>
              </a:ext>
            </a:extLst>
          </p:cNvPr>
          <p:cNvSpPr>
            <a:spLocks noGrp="1"/>
          </p:cNvSpPr>
          <p:nvPr>
            <p:ph type="dt" sz="half" idx="10"/>
          </p:nvPr>
        </p:nvSpPr>
        <p:spPr/>
        <p:txBody>
          <a:bodyPr/>
          <a:lstStyle/>
          <a:p>
            <a:fld id="{A003B4EF-67DA-48FD-9A36-F861227B2057}" type="datetimeFigureOut">
              <a:rPr lang="en-US" smtClean="0"/>
              <a:t>11/23/2020</a:t>
            </a:fld>
            <a:endParaRPr lang="en-US"/>
          </a:p>
        </p:txBody>
      </p:sp>
      <p:sp>
        <p:nvSpPr>
          <p:cNvPr id="5" name="Footer Placeholder 4">
            <a:extLst>
              <a:ext uri="{FF2B5EF4-FFF2-40B4-BE49-F238E27FC236}">
                <a16:creationId xmlns:a16="http://schemas.microsoft.com/office/drawing/2014/main" id="{2493E917-6DF0-43AF-A02F-C10CE2AF0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4873D-F067-4CB6-9E10-B76F8F10ABCC}"/>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667266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C881FE-5A73-4984-9CFC-C2327DC07C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7F014E-AF87-414B-AD90-B0FD84DB96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2C22F-91BE-462E-82AA-AD51EE73DDA2}"/>
              </a:ext>
            </a:extLst>
          </p:cNvPr>
          <p:cNvSpPr>
            <a:spLocks noGrp="1"/>
          </p:cNvSpPr>
          <p:nvPr>
            <p:ph type="dt" sz="half" idx="10"/>
          </p:nvPr>
        </p:nvSpPr>
        <p:spPr/>
        <p:txBody>
          <a:bodyPr/>
          <a:lstStyle/>
          <a:p>
            <a:fld id="{A003B4EF-67DA-48FD-9A36-F861227B2057}" type="datetimeFigureOut">
              <a:rPr lang="en-US" smtClean="0"/>
              <a:t>11/23/2020</a:t>
            </a:fld>
            <a:endParaRPr lang="en-US"/>
          </a:p>
        </p:txBody>
      </p:sp>
      <p:sp>
        <p:nvSpPr>
          <p:cNvPr id="5" name="Footer Placeholder 4">
            <a:extLst>
              <a:ext uri="{FF2B5EF4-FFF2-40B4-BE49-F238E27FC236}">
                <a16:creationId xmlns:a16="http://schemas.microsoft.com/office/drawing/2014/main" id="{6F6E2790-0B8B-4623-B8D0-7B7C04971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AEF69-EC25-467C-A2C2-677B35053EA9}"/>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044878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FD91-8460-4BE5-AAC4-BC066B216B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D3B51A-2940-46D7-B98E-D32BAC80EF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69096-2178-491B-9E0C-617665335710}"/>
              </a:ext>
            </a:extLst>
          </p:cNvPr>
          <p:cNvSpPr>
            <a:spLocks noGrp="1"/>
          </p:cNvSpPr>
          <p:nvPr>
            <p:ph type="dt" sz="half" idx="10"/>
          </p:nvPr>
        </p:nvSpPr>
        <p:spPr/>
        <p:txBody>
          <a:bodyPr/>
          <a:lstStyle/>
          <a:p>
            <a:fld id="{A003B4EF-67DA-48FD-9A36-F861227B2057}" type="datetimeFigureOut">
              <a:rPr lang="en-US" smtClean="0"/>
              <a:t>11/23/2020</a:t>
            </a:fld>
            <a:endParaRPr lang="en-US"/>
          </a:p>
        </p:txBody>
      </p:sp>
      <p:sp>
        <p:nvSpPr>
          <p:cNvPr id="5" name="Footer Placeholder 4">
            <a:extLst>
              <a:ext uri="{FF2B5EF4-FFF2-40B4-BE49-F238E27FC236}">
                <a16:creationId xmlns:a16="http://schemas.microsoft.com/office/drawing/2014/main" id="{6C8BDB2D-6310-4E46-AB0C-F7D65F22E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F6EAA-E55B-4DF0-B0E0-B24130ECFCF0}"/>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21098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EB7E4-8B98-4398-B98B-4B454B04D4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E67304-E6DD-4B03-AE1E-9A1315641C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8CC61F-E74E-4437-90CA-BDA666376030}"/>
              </a:ext>
            </a:extLst>
          </p:cNvPr>
          <p:cNvSpPr>
            <a:spLocks noGrp="1"/>
          </p:cNvSpPr>
          <p:nvPr>
            <p:ph type="dt" sz="half" idx="10"/>
          </p:nvPr>
        </p:nvSpPr>
        <p:spPr/>
        <p:txBody>
          <a:bodyPr/>
          <a:lstStyle/>
          <a:p>
            <a:fld id="{A003B4EF-67DA-48FD-9A36-F861227B2057}" type="datetimeFigureOut">
              <a:rPr lang="en-US" smtClean="0"/>
              <a:t>11/23/2020</a:t>
            </a:fld>
            <a:endParaRPr lang="en-US"/>
          </a:p>
        </p:txBody>
      </p:sp>
      <p:sp>
        <p:nvSpPr>
          <p:cNvPr id="5" name="Footer Placeholder 4">
            <a:extLst>
              <a:ext uri="{FF2B5EF4-FFF2-40B4-BE49-F238E27FC236}">
                <a16:creationId xmlns:a16="http://schemas.microsoft.com/office/drawing/2014/main" id="{3F7615CC-CCF0-45CA-9544-A79459EF8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1AA5B-F296-4DBE-ACEA-3DD7C52F2071}"/>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146572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15B0C-CEA7-4762-8B7B-ED68863B24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1E0EFB-6BE6-46B7-A1A3-3EA628F90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59FD19-67AD-4C9C-82C8-6318B6EFF4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472C98-6D63-4785-ABE5-90F7BFF699BA}"/>
              </a:ext>
            </a:extLst>
          </p:cNvPr>
          <p:cNvSpPr>
            <a:spLocks noGrp="1"/>
          </p:cNvSpPr>
          <p:nvPr>
            <p:ph type="dt" sz="half" idx="10"/>
          </p:nvPr>
        </p:nvSpPr>
        <p:spPr/>
        <p:txBody>
          <a:bodyPr/>
          <a:lstStyle/>
          <a:p>
            <a:fld id="{A003B4EF-67DA-48FD-9A36-F861227B2057}" type="datetimeFigureOut">
              <a:rPr lang="en-US" smtClean="0"/>
              <a:t>11/23/2020</a:t>
            </a:fld>
            <a:endParaRPr lang="en-US"/>
          </a:p>
        </p:txBody>
      </p:sp>
      <p:sp>
        <p:nvSpPr>
          <p:cNvPr id="6" name="Footer Placeholder 5">
            <a:extLst>
              <a:ext uri="{FF2B5EF4-FFF2-40B4-BE49-F238E27FC236}">
                <a16:creationId xmlns:a16="http://schemas.microsoft.com/office/drawing/2014/main" id="{09B39594-7A4E-4F40-A4D4-1C26C7338D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DC459-3CF8-4999-896B-B3BA88503535}"/>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118557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4369E-E397-4AB1-93A6-533631CA85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6ABD5A-453E-4A47-9100-4C4C19E452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A5664A-03C9-4C2E-9568-0E982FDD46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AAD528-8ECB-4BCE-80C2-C06E782C15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9AC090-12A9-492C-B8A1-D7E309CAE8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AD5FD9-E579-4DD0-9500-20BCDD4B9C3D}"/>
              </a:ext>
            </a:extLst>
          </p:cNvPr>
          <p:cNvSpPr>
            <a:spLocks noGrp="1"/>
          </p:cNvSpPr>
          <p:nvPr>
            <p:ph type="dt" sz="half" idx="10"/>
          </p:nvPr>
        </p:nvSpPr>
        <p:spPr/>
        <p:txBody>
          <a:bodyPr/>
          <a:lstStyle/>
          <a:p>
            <a:fld id="{A003B4EF-67DA-48FD-9A36-F861227B2057}" type="datetimeFigureOut">
              <a:rPr lang="en-US" smtClean="0"/>
              <a:t>11/23/2020</a:t>
            </a:fld>
            <a:endParaRPr lang="en-US"/>
          </a:p>
        </p:txBody>
      </p:sp>
      <p:sp>
        <p:nvSpPr>
          <p:cNvPr id="8" name="Footer Placeholder 7">
            <a:extLst>
              <a:ext uri="{FF2B5EF4-FFF2-40B4-BE49-F238E27FC236}">
                <a16:creationId xmlns:a16="http://schemas.microsoft.com/office/drawing/2014/main" id="{68183CF8-FD42-47E0-8369-1FA383FE1B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78C42C-DCA6-4CA5-A9B6-276657D61984}"/>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106703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4C324-0A64-4573-B342-167DE57DEF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919DDB-9BEC-4E69-9F44-284BFD9BC08C}"/>
              </a:ext>
            </a:extLst>
          </p:cNvPr>
          <p:cNvSpPr>
            <a:spLocks noGrp="1"/>
          </p:cNvSpPr>
          <p:nvPr>
            <p:ph type="dt" sz="half" idx="10"/>
          </p:nvPr>
        </p:nvSpPr>
        <p:spPr/>
        <p:txBody>
          <a:bodyPr/>
          <a:lstStyle/>
          <a:p>
            <a:fld id="{A003B4EF-67DA-48FD-9A36-F861227B2057}" type="datetimeFigureOut">
              <a:rPr lang="en-US" smtClean="0"/>
              <a:t>11/23/2020</a:t>
            </a:fld>
            <a:endParaRPr lang="en-US"/>
          </a:p>
        </p:txBody>
      </p:sp>
      <p:sp>
        <p:nvSpPr>
          <p:cNvPr id="4" name="Footer Placeholder 3">
            <a:extLst>
              <a:ext uri="{FF2B5EF4-FFF2-40B4-BE49-F238E27FC236}">
                <a16:creationId xmlns:a16="http://schemas.microsoft.com/office/drawing/2014/main" id="{1B94BEA6-9C31-46D9-9DD7-A58338D98E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459AC3-2654-4FAB-87FB-1087E90313B4}"/>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636500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56ED2-F252-409A-A96F-27F9F0E8BA98}"/>
              </a:ext>
            </a:extLst>
          </p:cNvPr>
          <p:cNvSpPr>
            <a:spLocks noGrp="1"/>
          </p:cNvSpPr>
          <p:nvPr>
            <p:ph type="dt" sz="half" idx="10"/>
          </p:nvPr>
        </p:nvSpPr>
        <p:spPr/>
        <p:txBody>
          <a:bodyPr/>
          <a:lstStyle/>
          <a:p>
            <a:fld id="{A003B4EF-67DA-48FD-9A36-F861227B2057}" type="datetimeFigureOut">
              <a:rPr lang="en-US" smtClean="0"/>
              <a:t>11/23/2020</a:t>
            </a:fld>
            <a:endParaRPr lang="en-US"/>
          </a:p>
        </p:txBody>
      </p:sp>
      <p:sp>
        <p:nvSpPr>
          <p:cNvPr id="3" name="Footer Placeholder 2">
            <a:extLst>
              <a:ext uri="{FF2B5EF4-FFF2-40B4-BE49-F238E27FC236}">
                <a16:creationId xmlns:a16="http://schemas.microsoft.com/office/drawing/2014/main" id="{17E363EF-81CC-446A-9236-19BF57FA72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83B821-F136-41AC-8050-4450D5DC4A62}"/>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328183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D832C-A165-41C6-BE02-849B845BF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A20A73-C8C5-4D92-951C-84DA77CEC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3CC07F-BBA2-4696-92A0-5EA5C3692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3012E-7003-4DDA-9CCE-A7BA4CFB734C}"/>
              </a:ext>
            </a:extLst>
          </p:cNvPr>
          <p:cNvSpPr>
            <a:spLocks noGrp="1"/>
          </p:cNvSpPr>
          <p:nvPr>
            <p:ph type="dt" sz="half" idx="10"/>
          </p:nvPr>
        </p:nvSpPr>
        <p:spPr/>
        <p:txBody>
          <a:bodyPr/>
          <a:lstStyle/>
          <a:p>
            <a:fld id="{A003B4EF-67DA-48FD-9A36-F861227B2057}" type="datetimeFigureOut">
              <a:rPr lang="en-US" smtClean="0"/>
              <a:t>11/23/2020</a:t>
            </a:fld>
            <a:endParaRPr lang="en-US"/>
          </a:p>
        </p:txBody>
      </p:sp>
      <p:sp>
        <p:nvSpPr>
          <p:cNvPr id="6" name="Footer Placeholder 5">
            <a:extLst>
              <a:ext uri="{FF2B5EF4-FFF2-40B4-BE49-F238E27FC236}">
                <a16:creationId xmlns:a16="http://schemas.microsoft.com/office/drawing/2014/main" id="{D397EC7A-EFB5-49EA-8BD9-3C6C8909E3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A20CBC-617A-4E27-8368-1CED4143690F}"/>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59351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F264-0C7B-42F7-9E44-13634E9977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1F249D-E9B6-49D1-8F05-67A099C596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816933-FDAC-4768-9F49-B3C875CDA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818E2-C2CA-44B7-95BC-A18851454175}"/>
              </a:ext>
            </a:extLst>
          </p:cNvPr>
          <p:cNvSpPr>
            <a:spLocks noGrp="1"/>
          </p:cNvSpPr>
          <p:nvPr>
            <p:ph type="dt" sz="half" idx="10"/>
          </p:nvPr>
        </p:nvSpPr>
        <p:spPr/>
        <p:txBody>
          <a:bodyPr/>
          <a:lstStyle/>
          <a:p>
            <a:fld id="{A003B4EF-67DA-48FD-9A36-F861227B2057}" type="datetimeFigureOut">
              <a:rPr lang="en-US" smtClean="0"/>
              <a:t>11/23/2020</a:t>
            </a:fld>
            <a:endParaRPr lang="en-US"/>
          </a:p>
        </p:txBody>
      </p:sp>
      <p:sp>
        <p:nvSpPr>
          <p:cNvPr id="6" name="Footer Placeholder 5">
            <a:extLst>
              <a:ext uri="{FF2B5EF4-FFF2-40B4-BE49-F238E27FC236}">
                <a16:creationId xmlns:a16="http://schemas.microsoft.com/office/drawing/2014/main" id="{E713C41D-9941-4BDC-A61B-D68468A13F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FE745D-CCBC-409E-97DF-6BF2D7506B75}"/>
              </a:ext>
            </a:extLst>
          </p:cNvPr>
          <p:cNvSpPr>
            <a:spLocks noGrp="1"/>
          </p:cNvSpPr>
          <p:nvPr>
            <p:ph type="sldNum" sz="quarter" idx="12"/>
          </p:nvPr>
        </p:nvSpPr>
        <p:spPr/>
        <p:txBody>
          <a:bodyPr/>
          <a:lstStyle/>
          <a:p>
            <a:fld id="{74FB9229-5AF9-4163-9839-78F62CE4A8DD}" type="slidenum">
              <a:rPr lang="en-US" smtClean="0"/>
              <a:t>‹#›</a:t>
            </a:fld>
            <a:endParaRPr lang="en-US"/>
          </a:p>
        </p:txBody>
      </p:sp>
    </p:spTree>
    <p:extLst>
      <p:ext uri="{BB962C8B-B14F-4D97-AF65-F5344CB8AC3E}">
        <p14:creationId xmlns:p14="http://schemas.microsoft.com/office/powerpoint/2010/main" val="427861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17EA0-2C6D-488C-AEA7-3EA944C82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EC25FC-B10F-48B6-AEB4-364CA43322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66D01-09D8-46B1-A040-0315DE8490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03B4EF-67DA-48FD-9A36-F861227B2057}" type="datetimeFigureOut">
              <a:rPr lang="en-US" smtClean="0"/>
              <a:t>11/23/2020</a:t>
            </a:fld>
            <a:endParaRPr lang="en-US"/>
          </a:p>
        </p:txBody>
      </p:sp>
      <p:sp>
        <p:nvSpPr>
          <p:cNvPr id="5" name="Footer Placeholder 4">
            <a:extLst>
              <a:ext uri="{FF2B5EF4-FFF2-40B4-BE49-F238E27FC236}">
                <a16:creationId xmlns:a16="http://schemas.microsoft.com/office/drawing/2014/main" id="{AB8E9AF9-B2E4-49D4-9FA0-86BA7CB8AD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C2B0A8-F86E-4CA7-B676-FA4B3DF83F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B9229-5AF9-4163-9839-78F62CE4A8DD}" type="slidenum">
              <a:rPr lang="en-US" smtClean="0"/>
              <a:t>‹#›</a:t>
            </a:fld>
            <a:endParaRPr lang="en-US"/>
          </a:p>
        </p:txBody>
      </p:sp>
    </p:spTree>
    <p:extLst>
      <p:ext uri="{BB962C8B-B14F-4D97-AF65-F5344CB8AC3E}">
        <p14:creationId xmlns:p14="http://schemas.microsoft.com/office/powerpoint/2010/main" val="1876421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hyperlink" Target="https://homeia.com/10-important-features-to-consider-when-buying-a-house/#6-The-age-style-and-condition-of-home-appliances" TargetMode="External"/><Relationship Id="rId13" Type="http://schemas.openxmlformats.org/officeDocument/2006/relationships/image" Target="../media/image87.jpeg"/><Relationship Id="rId3" Type="http://schemas.openxmlformats.org/officeDocument/2006/relationships/hyperlink" Target="https://homeia.com/10-important-features-to-consider-when-buying-a-house/#1-Location-of-the-house" TargetMode="External"/><Relationship Id="rId7" Type="http://schemas.openxmlformats.org/officeDocument/2006/relationships/hyperlink" Target="https://homeia.com/10-important-features-to-consider-when-buying-a-house/#5-Kitchen-layout" TargetMode="External"/><Relationship Id="rId12" Type="http://schemas.openxmlformats.org/officeDocument/2006/relationships/hyperlink" Target="https://homeia.com/10-important-features-to-consider-when-buying-a-house/#10-Maintenance-mode" TargetMode="External"/><Relationship Id="rId2" Type="http://schemas.openxmlformats.org/officeDocument/2006/relationships/hyperlink" Target="https://homeia.com/10-important-features-to-consider-when-buying-a-house/#Here-is-10-Important-Things-to-Consider-When-Buying-a-House" TargetMode="External"/><Relationship Id="rId1" Type="http://schemas.openxmlformats.org/officeDocument/2006/relationships/slideLayout" Target="../slideLayouts/slideLayout7.xml"/><Relationship Id="rId6" Type="http://schemas.openxmlformats.org/officeDocument/2006/relationships/hyperlink" Target="https://homeia.com/10-important-features-to-consider-when-buying-a-house/#4-Number-of-bathrooms" TargetMode="External"/><Relationship Id="rId11" Type="http://schemas.openxmlformats.org/officeDocument/2006/relationships/hyperlink" Target="https://homeia.com/10-important-features-to-consider-when-buying-a-house/#9-Seller8217s-incentive-to-sell" TargetMode="External"/><Relationship Id="rId5" Type="http://schemas.openxmlformats.org/officeDocument/2006/relationships/hyperlink" Target="https://homeia.com/10-important-features-to-consider-when-buying-a-house/#3-Number-of-bedrooms" TargetMode="External"/><Relationship Id="rId10" Type="http://schemas.openxmlformats.org/officeDocument/2006/relationships/hyperlink" Target="https://homeia.com/10-important-features-to-consider-when-buying-a-house/#8-Purchase-price" TargetMode="External"/><Relationship Id="rId4" Type="http://schemas.openxmlformats.org/officeDocument/2006/relationships/hyperlink" Target="https://homeia.com/10-important-features-to-consider-when-buying-a-house/#2-The-size-of-the-lot" TargetMode="External"/><Relationship Id="rId9" Type="http://schemas.openxmlformats.org/officeDocument/2006/relationships/hyperlink" Target="https://homeia.com/10-important-features-to-consider-when-buying-a-house/#7-Age-of-the-house"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2C3DB-1FCA-4620-BF25-A6625BB637CC}"/>
              </a:ext>
            </a:extLst>
          </p:cNvPr>
          <p:cNvSpPr/>
          <p:nvPr/>
        </p:nvSpPr>
        <p:spPr>
          <a:xfrm>
            <a:off x="1357745" y="1000031"/>
            <a:ext cx="8575964" cy="468555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408217" y="460281"/>
            <a:ext cx="4862945" cy="539750"/>
          </a:xfrm>
        </p:spPr>
        <p:txBody>
          <a:bodyPr>
            <a:normAutofit fontScale="90000"/>
          </a:bodyPr>
          <a:lstStyle/>
          <a:p>
            <a:r>
              <a:rPr lang="en-US" dirty="0">
                <a:solidFill>
                  <a:srgbClr val="C00000"/>
                </a:solidFill>
                <a:latin typeface="Century Gothic" panose="020B0502020202020204" pitchFamily="34" charset="0"/>
              </a:rPr>
              <a:t>Phase 2 - Project</a:t>
            </a:r>
          </a:p>
        </p:txBody>
      </p:sp>
      <p:sp>
        <p:nvSpPr>
          <p:cNvPr id="11" name="Title 1">
            <a:extLst>
              <a:ext uri="{FF2B5EF4-FFF2-40B4-BE49-F238E27FC236}">
                <a16:creationId xmlns:a16="http://schemas.microsoft.com/office/drawing/2014/main" id="{68D7A262-F238-4B8B-BDEB-F023DA9F5F33}"/>
              </a:ext>
            </a:extLst>
          </p:cNvPr>
          <p:cNvSpPr txBox="1">
            <a:spLocks/>
          </p:cNvSpPr>
          <p:nvPr/>
        </p:nvSpPr>
        <p:spPr>
          <a:xfrm>
            <a:off x="1862570" y="1539781"/>
            <a:ext cx="7566314" cy="3981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u="sng" dirty="0">
                <a:solidFill>
                  <a:srgbClr val="003300"/>
                </a:solidFill>
                <a:latin typeface="Ink Free" panose="03080402000500000000" pitchFamily="66" charset="0"/>
              </a:rPr>
              <a:t>AGENDA</a:t>
            </a:r>
            <a:br>
              <a:rPr lang="en-US" sz="3200" b="1" u="sng" dirty="0">
                <a:solidFill>
                  <a:srgbClr val="003300"/>
                </a:solidFill>
                <a:latin typeface="Ink Free" panose="03080402000500000000" pitchFamily="66" charset="0"/>
              </a:rPr>
            </a:br>
            <a:r>
              <a:rPr lang="en-US" sz="1800" b="1" u="sng" dirty="0">
                <a:solidFill>
                  <a:schemeClr val="bg1"/>
                </a:solidFill>
                <a:latin typeface="Ink Free" panose="03080402000500000000" pitchFamily="66" charset="0"/>
              </a:rPr>
              <a:t>xc</a:t>
            </a:r>
            <a:endParaRPr lang="en-US" sz="1800" b="1" dirty="0">
              <a:solidFill>
                <a:schemeClr val="bg1"/>
              </a:solidFill>
              <a:latin typeface="Ink Free" panose="03080402000500000000" pitchFamily="66" charset="0"/>
            </a:endParaRPr>
          </a:p>
          <a:p>
            <a:pPr marL="166688" indent="-166688">
              <a:buFontTx/>
              <a:buChar char="-"/>
            </a:pPr>
            <a:r>
              <a:rPr lang="en-US" sz="2400" dirty="0">
                <a:latin typeface="Ink Free" panose="03080402000500000000" pitchFamily="66" charset="0"/>
              </a:rPr>
              <a:t>Intro To Business &amp; Opportunity</a:t>
            </a:r>
          </a:p>
          <a:p>
            <a:endParaRPr lang="en-US" sz="2400" dirty="0">
              <a:latin typeface="Ink Free" panose="03080402000500000000" pitchFamily="66" charset="0"/>
            </a:endParaRPr>
          </a:p>
          <a:p>
            <a:pPr marL="166688" indent="-166688">
              <a:buFontTx/>
              <a:buChar char="-"/>
            </a:pPr>
            <a:r>
              <a:rPr lang="en-US" sz="2400" dirty="0">
                <a:latin typeface="Ink Free" panose="03080402000500000000" pitchFamily="66" charset="0"/>
              </a:rPr>
              <a:t>Methodology</a:t>
            </a:r>
          </a:p>
          <a:p>
            <a:pPr marL="166688" indent="-166688">
              <a:buFontTx/>
              <a:buChar char="-"/>
            </a:pPr>
            <a:endParaRPr lang="en-US" sz="2400" dirty="0">
              <a:latin typeface="Ink Free" panose="03080402000500000000" pitchFamily="66" charset="0"/>
            </a:endParaRPr>
          </a:p>
          <a:p>
            <a:pPr marL="166688" indent="-166688">
              <a:buFontTx/>
              <a:buChar char="-"/>
            </a:pPr>
            <a:r>
              <a:rPr lang="en-US" sz="2400" dirty="0">
                <a:latin typeface="Ink Free" panose="03080402000500000000" pitchFamily="66" charset="0"/>
              </a:rPr>
              <a:t>3 </a:t>
            </a:r>
            <a:r>
              <a:rPr lang="en-US" sz="2000" dirty="0">
                <a:latin typeface="Ink Free" panose="03080402000500000000" pitchFamily="66" charset="0"/>
              </a:rPr>
              <a:t>Recommendations</a:t>
            </a:r>
          </a:p>
          <a:p>
            <a:pPr marL="166688" indent="-166688">
              <a:buFontTx/>
              <a:buChar char="-"/>
            </a:pPr>
            <a:endParaRPr lang="en-US" sz="2000" dirty="0">
              <a:latin typeface="Ink Free" panose="03080402000500000000" pitchFamily="66" charset="0"/>
            </a:endParaRPr>
          </a:p>
          <a:p>
            <a:pPr marL="166688" indent="-166688">
              <a:buFontTx/>
              <a:buChar char="-"/>
            </a:pPr>
            <a:r>
              <a:rPr lang="en-US" sz="2400" dirty="0">
                <a:latin typeface="Ink Free" panose="03080402000500000000" pitchFamily="66" charset="0"/>
              </a:rPr>
              <a:t>Future Opportunities/ Next Steps</a:t>
            </a:r>
          </a:p>
        </p:txBody>
      </p:sp>
    </p:spTree>
    <p:extLst>
      <p:ext uri="{BB962C8B-B14F-4D97-AF65-F5344CB8AC3E}">
        <p14:creationId xmlns:p14="http://schemas.microsoft.com/office/powerpoint/2010/main" val="2755172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ank you stock illustration. Illustration of board, phrase - 38184365">
            <a:extLst>
              <a:ext uri="{FF2B5EF4-FFF2-40B4-BE49-F238E27FC236}">
                <a16:creationId xmlns:a16="http://schemas.microsoft.com/office/drawing/2014/main" id="{4C9C761D-8B6A-46D7-9DBD-B93703C37A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901" t="9503" r="14226" b="6587"/>
          <a:stretch>
            <a:fillRect/>
          </a:stretch>
        </p:blipFill>
        <p:spPr bwMode="auto">
          <a:xfrm>
            <a:off x="3421463" y="1001998"/>
            <a:ext cx="5629085" cy="5474847"/>
          </a:xfrm>
          <a:custGeom>
            <a:avLst/>
            <a:gdLst>
              <a:gd name="connsiteX0" fmla="*/ 4443930 w 5629085"/>
              <a:gd name="connsiteY0" fmla="*/ 155 h 5474847"/>
              <a:gd name="connsiteX1" fmla="*/ 5408055 w 5629085"/>
              <a:gd name="connsiteY1" fmla="*/ 213957 h 5474847"/>
              <a:gd name="connsiteX2" fmla="*/ 3824467 w 5629085"/>
              <a:gd name="connsiteY2" fmla="*/ 1852041 h 5474847"/>
              <a:gd name="connsiteX3" fmla="*/ 3062465 w 5629085"/>
              <a:gd name="connsiteY3" fmla="*/ 2323095 h 5474847"/>
              <a:gd name="connsiteX4" fmla="*/ 2064939 w 5629085"/>
              <a:gd name="connsiteY4" fmla="*/ 2669460 h 5474847"/>
              <a:gd name="connsiteX5" fmla="*/ 2383594 w 5629085"/>
              <a:gd name="connsiteY5" fmla="*/ 3126659 h 5474847"/>
              <a:gd name="connsiteX6" fmla="*/ 2395971 w 5629085"/>
              <a:gd name="connsiteY6" fmla="*/ 4261923 h 5474847"/>
              <a:gd name="connsiteX7" fmla="*/ 2466720 w 5629085"/>
              <a:gd name="connsiteY7" fmla="*/ 5468076 h 5474847"/>
              <a:gd name="connsiteX8" fmla="*/ 29534 w 5629085"/>
              <a:gd name="connsiteY8" fmla="*/ 5231131 h 5474847"/>
              <a:gd name="connsiteX9" fmla="*/ 1081265 w 5629085"/>
              <a:gd name="connsiteY9" fmla="*/ 3805529 h 5474847"/>
              <a:gd name="connsiteX10" fmla="*/ 547798 w 5629085"/>
              <a:gd name="connsiteY10" fmla="*/ 1335564 h 5474847"/>
              <a:gd name="connsiteX11" fmla="*/ 4443930 w 5629085"/>
              <a:gd name="connsiteY11" fmla="*/ 155 h 5474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29085" h="5474847">
                <a:moveTo>
                  <a:pt x="4443930" y="155"/>
                </a:moveTo>
                <a:cubicBezTo>
                  <a:pt x="4826812" y="-3533"/>
                  <a:pt x="5162820" y="58746"/>
                  <a:pt x="5408055" y="213957"/>
                </a:cubicBezTo>
                <a:cubicBezTo>
                  <a:pt x="6030367" y="549418"/>
                  <a:pt x="5287061" y="2267270"/>
                  <a:pt x="3824467" y="1852041"/>
                </a:cubicBezTo>
                <a:cubicBezTo>
                  <a:pt x="3620572" y="2325945"/>
                  <a:pt x="3166621" y="2002267"/>
                  <a:pt x="3062465" y="2323095"/>
                </a:cubicBezTo>
                <a:cubicBezTo>
                  <a:pt x="2981647" y="2484732"/>
                  <a:pt x="1958967" y="2410977"/>
                  <a:pt x="2064939" y="2669460"/>
                </a:cubicBezTo>
                <a:cubicBezTo>
                  <a:pt x="2023376" y="2798768"/>
                  <a:pt x="2236059" y="2593394"/>
                  <a:pt x="2383594" y="3126659"/>
                </a:cubicBezTo>
                <a:cubicBezTo>
                  <a:pt x="2655820" y="3327415"/>
                  <a:pt x="2382117" y="3871687"/>
                  <a:pt x="2395971" y="4261923"/>
                </a:cubicBezTo>
                <a:cubicBezTo>
                  <a:pt x="2409826" y="4652160"/>
                  <a:pt x="2884217" y="5456633"/>
                  <a:pt x="2466720" y="5468076"/>
                </a:cubicBezTo>
                <a:cubicBezTo>
                  <a:pt x="2049223" y="5479520"/>
                  <a:pt x="260443" y="5508222"/>
                  <a:pt x="29534" y="5231131"/>
                </a:cubicBezTo>
                <a:cubicBezTo>
                  <a:pt x="-201375" y="4954040"/>
                  <a:pt x="994888" y="4454790"/>
                  <a:pt x="1081265" y="3805529"/>
                </a:cubicBezTo>
                <a:cubicBezTo>
                  <a:pt x="1167642" y="3156268"/>
                  <a:pt x="-173333" y="1934159"/>
                  <a:pt x="547798" y="1335564"/>
                </a:cubicBezTo>
                <a:cubicBezTo>
                  <a:pt x="1111182" y="867912"/>
                  <a:pt x="3076494" y="13326"/>
                  <a:pt x="4443930" y="155"/>
                </a:cubicBezTo>
                <a:close/>
              </a:path>
            </a:pathLst>
          </a:cu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622119" y="381972"/>
            <a:ext cx="6531429" cy="785021"/>
          </a:xfrm>
        </p:spPr>
        <p:txBody>
          <a:bodyPr>
            <a:normAutofit fontScale="90000"/>
          </a:bodyPr>
          <a:lstStyle/>
          <a:p>
            <a:r>
              <a:rPr lang="en-US" dirty="0">
                <a:latin typeface="Century Gothic" panose="020B0502020202020204" pitchFamily="34" charset="0"/>
              </a:rPr>
              <a:t>Thanks For Your Time and Consideration!</a:t>
            </a:r>
          </a:p>
        </p:txBody>
      </p:sp>
    </p:spTree>
    <p:extLst>
      <p:ext uri="{BB962C8B-B14F-4D97-AF65-F5344CB8AC3E}">
        <p14:creationId xmlns:p14="http://schemas.microsoft.com/office/powerpoint/2010/main" val="16214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White Character Shows with is Stock Footage Video (100% Royalty-free)  3001258 | Shutterstock">
            <a:extLst>
              <a:ext uri="{FF2B5EF4-FFF2-40B4-BE49-F238E27FC236}">
                <a16:creationId xmlns:a16="http://schemas.microsoft.com/office/drawing/2014/main" id="{3DC4EC8A-395F-4982-BEA8-B60FF1EDA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281" r="4885" b="1512"/>
          <a:stretch>
            <a:fillRect/>
          </a:stretch>
        </p:blipFill>
        <p:spPr bwMode="auto">
          <a:xfrm>
            <a:off x="7413668" y="2906092"/>
            <a:ext cx="4554984" cy="3892186"/>
          </a:xfrm>
          <a:custGeom>
            <a:avLst/>
            <a:gdLst>
              <a:gd name="connsiteX0" fmla="*/ 2234227 w 2964183"/>
              <a:gd name="connsiteY0" fmla="*/ 0 h 2532863"/>
              <a:gd name="connsiteX1" fmla="*/ 2426877 w 2964183"/>
              <a:gd name="connsiteY1" fmla="*/ 0 h 2532863"/>
              <a:gd name="connsiteX2" fmla="*/ 2480832 w 2964183"/>
              <a:gd name="connsiteY2" fmla="*/ 29756 h 2532863"/>
              <a:gd name="connsiteX3" fmla="*/ 2635722 w 2964183"/>
              <a:gd name="connsiteY3" fmla="*/ 194346 h 2532863"/>
              <a:gd name="connsiteX4" fmla="*/ 2643070 w 2964183"/>
              <a:gd name="connsiteY4" fmla="*/ 2432047 h 2532863"/>
              <a:gd name="connsiteX5" fmla="*/ 59369 w 2964183"/>
              <a:gd name="connsiteY5" fmla="*/ 2085360 h 2532863"/>
              <a:gd name="connsiteX6" fmla="*/ 1453980 w 2964183"/>
              <a:gd name="connsiteY6" fmla="*/ 1525786 h 2532863"/>
              <a:gd name="connsiteX7" fmla="*/ 1130131 w 2964183"/>
              <a:gd name="connsiteY7" fmla="*/ 1087638 h 2532863"/>
              <a:gd name="connsiteX8" fmla="*/ 1709370 w 2964183"/>
              <a:gd name="connsiteY8" fmla="*/ 571558 h 2532863"/>
              <a:gd name="connsiteX9" fmla="*/ 2216876 w 2964183"/>
              <a:gd name="connsiteY9" fmla="*/ 7058 h 25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4183" h="2532863">
                <a:moveTo>
                  <a:pt x="2234227" y="0"/>
                </a:moveTo>
                <a:lnTo>
                  <a:pt x="2426877" y="0"/>
                </a:lnTo>
                <a:lnTo>
                  <a:pt x="2480832" y="29756"/>
                </a:lnTo>
                <a:cubicBezTo>
                  <a:pt x="2529642" y="64815"/>
                  <a:pt x="2581135" y="118290"/>
                  <a:pt x="2635722" y="194346"/>
                </a:cubicBezTo>
                <a:cubicBezTo>
                  <a:pt x="3072414" y="802795"/>
                  <a:pt x="3072462" y="2116878"/>
                  <a:pt x="2643070" y="2432047"/>
                </a:cubicBezTo>
                <a:cubicBezTo>
                  <a:pt x="2213679" y="2747216"/>
                  <a:pt x="257551" y="2236404"/>
                  <a:pt x="59369" y="2085360"/>
                </a:cubicBezTo>
                <a:cubicBezTo>
                  <a:pt x="-138813" y="1934316"/>
                  <a:pt x="118531" y="1216112"/>
                  <a:pt x="1453980" y="1525786"/>
                </a:cubicBezTo>
                <a:cubicBezTo>
                  <a:pt x="1746741" y="1346799"/>
                  <a:pt x="1087567" y="1246676"/>
                  <a:pt x="1130131" y="1087638"/>
                </a:cubicBezTo>
                <a:cubicBezTo>
                  <a:pt x="1172696" y="928600"/>
                  <a:pt x="1458438" y="720441"/>
                  <a:pt x="1709370" y="571558"/>
                </a:cubicBezTo>
                <a:cubicBezTo>
                  <a:pt x="1866203" y="478507"/>
                  <a:pt x="2018268" y="116746"/>
                  <a:pt x="2216876" y="7058"/>
                </a:cubicBezTo>
                <a:close/>
              </a:path>
            </a:pathLst>
          </a:custGeom>
          <a:noFill/>
          <a:extLst>
            <a:ext uri="{909E8E84-426E-40DD-AFC4-6F175D3DCCD1}">
              <a14:hiddenFill xmlns:a14="http://schemas.microsoft.com/office/drawing/2010/main">
                <a:solidFill>
                  <a:srgbClr val="FFFFFF"/>
                </a:solidFill>
              </a14:hiddenFill>
            </a:ext>
          </a:extLst>
        </p:spPr>
      </p:pic>
      <p:sp>
        <p:nvSpPr>
          <p:cNvPr id="47" name="Speech Bubble: Rectangle with Corners Rounded 46">
            <a:extLst>
              <a:ext uri="{FF2B5EF4-FFF2-40B4-BE49-F238E27FC236}">
                <a16:creationId xmlns:a16="http://schemas.microsoft.com/office/drawing/2014/main" id="{14044E12-BB70-4885-AC7C-5E150E49F1B0}"/>
              </a:ext>
            </a:extLst>
          </p:cNvPr>
          <p:cNvSpPr/>
          <p:nvPr/>
        </p:nvSpPr>
        <p:spPr>
          <a:xfrm>
            <a:off x="8027372" y="-25037"/>
            <a:ext cx="4067646" cy="2564241"/>
          </a:xfrm>
          <a:prstGeom prst="wedgeRoundRectCallout">
            <a:avLst>
              <a:gd name="adj1" fmla="val 14292"/>
              <a:gd name="adj2" fmla="val 78101"/>
              <a:gd name="adj3" fmla="val 1666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peech Bubble: Oval 25">
            <a:extLst>
              <a:ext uri="{FF2B5EF4-FFF2-40B4-BE49-F238E27FC236}">
                <a16:creationId xmlns:a16="http://schemas.microsoft.com/office/drawing/2014/main" id="{39DCD0FE-DDB8-46AF-A930-EE163162CCC0}"/>
              </a:ext>
            </a:extLst>
          </p:cNvPr>
          <p:cNvSpPr/>
          <p:nvPr/>
        </p:nvSpPr>
        <p:spPr>
          <a:xfrm>
            <a:off x="132303" y="1292122"/>
            <a:ext cx="3199698" cy="1682132"/>
          </a:xfrm>
          <a:prstGeom prst="wedgeEllipseCallout">
            <a:avLst>
              <a:gd name="adj1" fmla="val -18561"/>
              <a:gd name="adj2" fmla="val 7875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96982" y="339301"/>
            <a:ext cx="1801091" cy="539750"/>
          </a:xfrm>
          <a:solidFill>
            <a:schemeClr val="bg1"/>
          </a:solidFill>
        </p:spPr>
        <p:txBody>
          <a:bodyPr>
            <a:noAutofit/>
          </a:bodyPr>
          <a:lstStyle/>
          <a:p>
            <a:r>
              <a:rPr lang="en-US" sz="3600" dirty="0">
                <a:latin typeface="Century Gothic" panose="020B0502020202020204" pitchFamily="34" charset="0"/>
              </a:rPr>
              <a:t>Model Results:</a:t>
            </a:r>
          </a:p>
        </p:txBody>
      </p:sp>
      <p:sp>
        <p:nvSpPr>
          <p:cNvPr id="9" name="TextBox 8">
            <a:extLst>
              <a:ext uri="{FF2B5EF4-FFF2-40B4-BE49-F238E27FC236}">
                <a16:creationId xmlns:a16="http://schemas.microsoft.com/office/drawing/2014/main" id="{B5D87370-37AB-493E-8F9F-8CAF538A9964}"/>
              </a:ext>
            </a:extLst>
          </p:cNvPr>
          <p:cNvSpPr txBox="1"/>
          <p:nvPr/>
        </p:nvSpPr>
        <p:spPr>
          <a:xfrm>
            <a:off x="8412987" y="642793"/>
            <a:ext cx="3416205" cy="1631216"/>
          </a:xfrm>
          <a:prstGeom prst="rect">
            <a:avLst/>
          </a:prstGeom>
          <a:noFill/>
        </p:spPr>
        <p:txBody>
          <a:bodyPr wrap="square" rtlCol="0">
            <a:spAutoFit/>
          </a:bodyPr>
          <a:lstStyle/>
          <a:p>
            <a:pPr algn="r"/>
            <a:r>
              <a:rPr lang="en-US" sz="2000" b="0" i="0" dirty="0">
                <a:solidFill>
                  <a:srgbClr val="767673"/>
                </a:solidFill>
                <a:effectLst/>
                <a:latin typeface="droid sans"/>
              </a:rPr>
              <a:t>Measures - goodness-of-fit </a:t>
            </a:r>
            <a:br>
              <a:rPr lang="en-US" sz="2000" b="0" i="0" dirty="0">
                <a:solidFill>
                  <a:srgbClr val="767673"/>
                </a:solidFill>
                <a:effectLst/>
                <a:latin typeface="droid sans"/>
              </a:rPr>
            </a:br>
            <a:r>
              <a:rPr lang="en-US" sz="2000" b="0" i="0" dirty="0">
                <a:solidFill>
                  <a:srgbClr val="767673"/>
                </a:solidFill>
                <a:effectLst/>
                <a:latin typeface="droid sans"/>
              </a:rPr>
              <a:t>- </a:t>
            </a:r>
            <a:r>
              <a:rPr lang="en-US" sz="2000" dirty="0">
                <a:solidFill>
                  <a:srgbClr val="767673"/>
                </a:solidFill>
                <a:latin typeface="droid sans"/>
              </a:rPr>
              <a:t>83% of our predicted price can be explained by our model features, 17% may be cause by random error</a:t>
            </a:r>
            <a:endParaRPr lang="en-US" sz="2000" dirty="0"/>
          </a:p>
        </p:txBody>
      </p:sp>
      <p:sp>
        <p:nvSpPr>
          <p:cNvPr id="34" name="Title 1">
            <a:extLst>
              <a:ext uri="{FF2B5EF4-FFF2-40B4-BE49-F238E27FC236}">
                <a16:creationId xmlns:a16="http://schemas.microsoft.com/office/drawing/2014/main" id="{2C6715E5-4022-4975-BFA4-2FE842FD7D3D}"/>
              </a:ext>
            </a:extLst>
          </p:cNvPr>
          <p:cNvSpPr txBox="1">
            <a:spLocks/>
          </p:cNvSpPr>
          <p:nvPr/>
        </p:nvSpPr>
        <p:spPr>
          <a:xfrm>
            <a:off x="675842" y="1999455"/>
            <a:ext cx="2489122" cy="53975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Ink Free" panose="03080402000500000000" pitchFamily="66" charset="0"/>
              </a:rPr>
              <a:t>“Does This Mean?”</a:t>
            </a:r>
          </a:p>
        </p:txBody>
      </p:sp>
      <p:grpSp>
        <p:nvGrpSpPr>
          <p:cNvPr id="24" name="Group 23">
            <a:extLst>
              <a:ext uri="{FF2B5EF4-FFF2-40B4-BE49-F238E27FC236}">
                <a16:creationId xmlns:a16="http://schemas.microsoft.com/office/drawing/2014/main" id="{4EEB1647-B9EE-45B6-91EA-BA1825F78434}"/>
              </a:ext>
            </a:extLst>
          </p:cNvPr>
          <p:cNvGrpSpPr/>
          <p:nvPr/>
        </p:nvGrpSpPr>
        <p:grpSpPr>
          <a:xfrm>
            <a:off x="481328" y="3408163"/>
            <a:ext cx="2013104" cy="3429000"/>
            <a:chOff x="88692" y="2488801"/>
            <a:chExt cx="2150953" cy="4369199"/>
          </a:xfrm>
        </p:grpSpPr>
        <p:pic>
          <p:nvPicPr>
            <p:cNvPr id="35" name="Picture 34" descr="3d man photos (209,794 free images)">
              <a:extLst>
                <a:ext uri="{FF2B5EF4-FFF2-40B4-BE49-F238E27FC236}">
                  <a16:creationId xmlns:a16="http://schemas.microsoft.com/office/drawing/2014/main" id="{B51C4AC3-F139-4D55-B6AE-0BB36A6FE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924" t="6097" r="29121" b="555"/>
            <a:stretch>
              <a:fillRect/>
            </a:stretch>
          </p:blipFill>
          <p:spPr bwMode="auto">
            <a:xfrm>
              <a:off x="88692" y="2488801"/>
              <a:ext cx="2150953" cy="4369199"/>
            </a:xfrm>
            <a:custGeom>
              <a:avLst/>
              <a:gdLst>
                <a:gd name="connsiteX0" fmla="*/ 1196117 w 2678855"/>
                <a:gd name="connsiteY0" fmla="*/ 421 h 5441518"/>
                <a:gd name="connsiteX1" fmla="*/ 1490180 w 2678855"/>
                <a:gd name="connsiteY1" fmla="*/ 87549 h 5441518"/>
                <a:gd name="connsiteX2" fmla="*/ 2676868 w 2678855"/>
                <a:gd name="connsiteY2" fmla="*/ 2599041 h 5441518"/>
                <a:gd name="connsiteX3" fmla="*/ 2349161 w 2678855"/>
                <a:gd name="connsiteY3" fmla="*/ 5359916 h 5441518"/>
                <a:gd name="connsiteX4" fmla="*/ 422673 w 2678855"/>
                <a:gd name="connsiteY4" fmla="*/ 4519651 h 5441518"/>
                <a:gd name="connsiteX5" fmla="*/ 857674 w 2678855"/>
                <a:gd name="connsiteY5" fmla="*/ 2668315 h 5441518"/>
                <a:gd name="connsiteX6" fmla="*/ 7037 w 2678855"/>
                <a:gd name="connsiteY6" fmla="*/ 792777 h 5441518"/>
                <a:gd name="connsiteX7" fmla="*/ 1196117 w 2678855"/>
                <a:gd name="connsiteY7" fmla="*/ 421 h 54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8855" h="5441518">
                  <a:moveTo>
                    <a:pt x="1196117" y="421"/>
                  </a:moveTo>
                  <a:cubicBezTo>
                    <a:pt x="1305761" y="4035"/>
                    <a:pt x="1406748" y="31103"/>
                    <a:pt x="1490180" y="87549"/>
                  </a:cubicBezTo>
                  <a:cubicBezTo>
                    <a:pt x="1935152" y="388593"/>
                    <a:pt x="2676868" y="1127814"/>
                    <a:pt x="2676868" y="2599041"/>
                  </a:cubicBezTo>
                  <a:cubicBezTo>
                    <a:pt x="2676868" y="4070268"/>
                    <a:pt x="2724860" y="5039814"/>
                    <a:pt x="2349161" y="5359916"/>
                  </a:cubicBezTo>
                  <a:cubicBezTo>
                    <a:pt x="1973462" y="5680018"/>
                    <a:pt x="809800" y="4986724"/>
                    <a:pt x="422673" y="4519651"/>
                  </a:cubicBezTo>
                  <a:cubicBezTo>
                    <a:pt x="35546" y="4052578"/>
                    <a:pt x="926947" y="3289461"/>
                    <a:pt x="857674" y="2668315"/>
                  </a:cubicBezTo>
                  <a:cubicBezTo>
                    <a:pt x="788401" y="2047169"/>
                    <a:pt x="-86835" y="1264468"/>
                    <a:pt x="7037" y="792777"/>
                  </a:cubicBezTo>
                  <a:cubicBezTo>
                    <a:pt x="83308" y="409528"/>
                    <a:pt x="720994" y="-15238"/>
                    <a:pt x="1196117" y="421"/>
                  </a:cubicBezTo>
                  <a:close/>
                </a:path>
              </a:pathLst>
            </a:custGeom>
            <a:noFill/>
            <a:extLst>
              <a:ext uri="{909E8E84-426E-40DD-AFC4-6F175D3DCCD1}">
                <a14:hiddenFill xmlns:a14="http://schemas.microsoft.com/office/drawing/2010/main">
                  <a:solidFill>
                    <a:srgbClr val="FFFFFF"/>
                  </a:solidFill>
                </a14:hiddenFill>
              </a:ext>
            </a:extLst>
          </p:spPr>
        </p:pic>
        <p:pic>
          <p:nvPicPr>
            <p:cNvPr id="21" name="Picture 20" descr="3d man answered the phone, 3d people, tie png | PNGEgg">
              <a:extLst>
                <a:ext uri="{FF2B5EF4-FFF2-40B4-BE49-F238E27FC236}">
                  <a16:creationId xmlns:a16="http://schemas.microsoft.com/office/drawing/2014/main" id="{819A8306-B350-4F5F-BF11-BB685E1EA4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470" t="38857" r="45658" b="39100"/>
            <a:stretch/>
          </p:blipFill>
          <p:spPr bwMode="auto">
            <a:xfrm rot="21108922">
              <a:off x="877759" y="3731687"/>
              <a:ext cx="613732" cy="1511780"/>
            </a:xfrm>
            <a:custGeom>
              <a:avLst/>
              <a:gdLst>
                <a:gd name="connsiteX0" fmla="*/ 643521 w 695476"/>
                <a:gd name="connsiteY0" fmla="*/ 0 h 1573590"/>
                <a:gd name="connsiteX1" fmla="*/ 695476 w 695476"/>
                <a:gd name="connsiteY1" fmla="*/ 76777 h 1573590"/>
                <a:gd name="connsiteX2" fmla="*/ 327176 w 695476"/>
                <a:gd name="connsiteY2" fmla="*/ 254577 h 1573590"/>
                <a:gd name="connsiteX3" fmla="*/ 270026 w 695476"/>
                <a:gd name="connsiteY3" fmla="*/ 349827 h 1573590"/>
                <a:gd name="connsiteX4" fmla="*/ 231927 w 695476"/>
                <a:gd name="connsiteY4" fmla="*/ 686377 h 1573590"/>
                <a:gd name="connsiteX5" fmla="*/ 219226 w 695476"/>
                <a:gd name="connsiteY5" fmla="*/ 1429327 h 1573590"/>
                <a:gd name="connsiteX6" fmla="*/ 104614 w 695476"/>
                <a:gd name="connsiteY6" fmla="*/ 1573590 h 1573590"/>
                <a:gd name="connsiteX7" fmla="*/ 9675 w 695476"/>
                <a:gd name="connsiteY7" fmla="*/ 1461077 h 1573590"/>
                <a:gd name="connsiteX8" fmla="*/ 34451 w 695476"/>
                <a:gd name="connsiteY8" fmla="*/ 826077 h 1573590"/>
                <a:gd name="connsiteX9" fmla="*/ 174775 w 695476"/>
                <a:gd name="connsiteY9" fmla="*/ 279978 h 1573590"/>
                <a:gd name="connsiteX10" fmla="*/ 155726 w 695476"/>
                <a:gd name="connsiteY10" fmla="*/ 114877 h 1573590"/>
                <a:gd name="connsiteX11" fmla="*/ 323401 w 695476"/>
                <a:gd name="connsiteY11" fmla="*/ 128210 h 1573590"/>
                <a:gd name="connsiteX12" fmla="*/ 643521 w 695476"/>
                <a:gd name="connsiteY12" fmla="*/ 0 h 157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476" h="1573590">
                  <a:moveTo>
                    <a:pt x="643521" y="0"/>
                  </a:moveTo>
                  <a:cubicBezTo>
                    <a:pt x="694950" y="41170"/>
                    <a:pt x="681525" y="4714"/>
                    <a:pt x="695476" y="76777"/>
                  </a:cubicBezTo>
                  <a:cubicBezTo>
                    <a:pt x="664977" y="104390"/>
                    <a:pt x="402318" y="179435"/>
                    <a:pt x="327176" y="254577"/>
                  </a:cubicBezTo>
                  <a:cubicBezTo>
                    <a:pt x="260501" y="303260"/>
                    <a:pt x="285901" y="277860"/>
                    <a:pt x="270026" y="349827"/>
                  </a:cubicBezTo>
                  <a:cubicBezTo>
                    <a:pt x="254151" y="421794"/>
                    <a:pt x="244627" y="509635"/>
                    <a:pt x="231927" y="686377"/>
                  </a:cubicBezTo>
                  <a:cubicBezTo>
                    <a:pt x="213935" y="882169"/>
                    <a:pt x="235153" y="1285692"/>
                    <a:pt x="219226" y="1429327"/>
                  </a:cubicBezTo>
                  <a:cubicBezTo>
                    <a:pt x="180016" y="1497821"/>
                    <a:pt x="197190" y="1471240"/>
                    <a:pt x="104614" y="1573590"/>
                  </a:cubicBezTo>
                  <a:cubicBezTo>
                    <a:pt x="14655" y="1464582"/>
                    <a:pt x="95452" y="1567671"/>
                    <a:pt x="9675" y="1461077"/>
                  </a:cubicBezTo>
                  <a:cubicBezTo>
                    <a:pt x="-12602" y="1322733"/>
                    <a:pt x="6934" y="1022927"/>
                    <a:pt x="34451" y="826077"/>
                  </a:cubicBezTo>
                  <a:cubicBezTo>
                    <a:pt x="61968" y="629227"/>
                    <a:pt x="140804" y="398511"/>
                    <a:pt x="174775" y="279978"/>
                  </a:cubicBezTo>
                  <a:cubicBezTo>
                    <a:pt x="119846" y="180495"/>
                    <a:pt x="119313" y="134880"/>
                    <a:pt x="155726" y="114877"/>
                  </a:cubicBezTo>
                  <a:cubicBezTo>
                    <a:pt x="213409" y="150966"/>
                    <a:pt x="242102" y="147356"/>
                    <a:pt x="323401" y="128210"/>
                  </a:cubicBezTo>
                  <a:cubicBezTo>
                    <a:pt x="404700" y="109064"/>
                    <a:pt x="579392" y="9631"/>
                    <a:pt x="643521"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B7A2C72-9F61-47A0-A63D-9C290568E2F9}"/>
              </a:ext>
            </a:extLst>
          </p:cNvPr>
          <p:cNvGrpSpPr/>
          <p:nvPr/>
        </p:nvGrpSpPr>
        <p:grpSpPr>
          <a:xfrm>
            <a:off x="8412987" y="299893"/>
            <a:ext cx="3051703" cy="361950"/>
            <a:chOff x="7967029" y="409531"/>
            <a:chExt cx="3051703" cy="361950"/>
          </a:xfrm>
        </p:grpSpPr>
        <p:pic>
          <p:nvPicPr>
            <p:cNvPr id="39" name="Picture 38">
              <a:extLst>
                <a:ext uri="{FF2B5EF4-FFF2-40B4-BE49-F238E27FC236}">
                  <a16:creationId xmlns:a16="http://schemas.microsoft.com/office/drawing/2014/main" id="{648AD1B0-DA32-4B38-8001-350F4426C28A}"/>
                </a:ext>
              </a:extLst>
            </p:cNvPr>
            <p:cNvPicPr>
              <a:picLocks noChangeAspect="1"/>
            </p:cNvPicPr>
            <p:nvPr/>
          </p:nvPicPr>
          <p:blipFill rotWithShape="1">
            <a:blip r:embed="rId6"/>
            <a:srcRect l="73394" t="22219" r="6591" b="23165"/>
            <a:stretch/>
          </p:blipFill>
          <p:spPr>
            <a:xfrm>
              <a:off x="10199582" y="409531"/>
              <a:ext cx="819150" cy="342900"/>
            </a:xfrm>
            <a:prstGeom prst="rect">
              <a:avLst/>
            </a:prstGeom>
          </p:spPr>
        </p:pic>
        <p:pic>
          <p:nvPicPr>
            <p:cNvPr id="40" name="Picture 39">
              <a:extLst>
                <a:ext uri="{FF2B5EF4-FFF2-40B4-BE49-F238E27FC236}">
                  <a16:creationId xmlns:a16="http://schemas.microsoft.com/office/drawing/2014/main" id="{3EE1394C-8D4E-43AF-B5E5-61C0152B8ECE}"/>
                </a:ext>
              </a:extLst>
            </p:cNvPr>
            <p:cNvPicPr>
              <a:picLocks noChangeAspect="1"/>
            </p:cNvPicPr>
            <p:nvPr/>
          </p:nvPicPr>
          <p:blipFill rotWithShape="1">
            <a:blip r:embed="rId6"/>
            <a:srcRect t="34330" r="43314" b="17132"/>
            <a:stretch/>
          </p:blipFill>
          <p:spPr>
            <a:xfrm>
              <a:off x="7967029" y="466738"/>
              <a:ext cx="2319971" cy="304743"/>
            </a:xfrm>
            <a:prstGeom prst="rect">
              <a:avLst/>
            </a:prstGeom>
          </p:spPr>
        </p:pic>
      </p:grpSp>
      <p:sp>
        <p:nvSpPr>
          <p:cNvPr id="48" name="TextBox 47">
            <a:extLst>
              <a:ext uri="{FF2B5EF4-FFF2-40B4-BE49-F238E27FC236}">
                <a16:creationId xmlns:a16="http://schemas.microsoft.com/office/drawing/2014/main" id="{0E42B905-FA7A-495F-BC61-266189D7410A}"/>
              </a:ext>
            </a:extLst>
          </p:cNvPr>
          <p:cNvSpPr txBox="1"/>
          <p:nvPr/>
        </p:nvSpPr>
        <p:spPr>
          <a:xfrm>
            <a:off x="7717470" y="3207034"/>
            <a:ext cx="3336234" cy="2308324"/>
          </a:xfrm>
          <a:prstGeom prst="rect">
            <a:avLst/>
          </a:prstGeom>
          <a:noFill/>
        </p:spPr>
        <p:txBody>
          <a:bodyPr wrap="none" rtlCol="0">
            <a:spAutoFit/>
          </a:bodyPr>
          <a:lstStyle/>
          <a:p>
            <a:r>
              <a:rPr lang="en-US" dirty="0"/>
              <a:t>Things that did not make the cut?</a:t>
            </a:r>
          </a:p>
          <a:p>
            <a:endParaRPr lang="en-US" dirty="0"/>
          </a:p>
          <a:p>
            <a:pPr marL="285750" indent="-285750">
              <a:buFontTx/>
              <a:buChar char="-"/>
            </a:pPr>
            <a:r>
              <a:rPr lang="en-US" dirty="0"/>
              <a:t>attractions,</a:t>
            </a:r>
          </a:p>
          <a:p>
            <a:pPr marL="285750" indent="-285750">
              <a:buFontTx/>
              <a:buChar char="-"/>
            </a:pPr>
            <a:r>
              <a:rPr lang="en-US" dirty="0"/>
              <a:t>Under 10 miles</a:t>
            </a:r>
          </a:p>
          <a:p>
            <a:pPr marL="285750" indent="-285750">
              <a:buFontTx/>
              <a:buChar char="-"/>
            </a:pPr>
            <a:r>
              <a:rPr lang="en-US" dirty="0"/>
              <a:t>Rooms</a:t>
            </a:r>
          </a:p>
          <a:p>
            <a:pPr marL="285750" indent="-285750">
              <a:buFontTx/>
              <a:buChar char="-"/>
            </a:pPr>
            <a:r>
              <a:rPr lang="en-US" dirty="0"/>
              <a:t>Zip code hotness score</a:t>
            </a:r>
          </a:p>
          <a:p>
            <a:pPr marL="285750" indent="-285750">
              <a:buFontTx/>
              <a:buChar char="-"/>
            </a:pPr>
            <a:r>
              <a:rPr lang="en-US" dirty="0"/>
              <a:t>???</a:t>
            </a:r>
          </a:p>
          <a:p>
            <a:pPr marL="285750" indent="-285750">
              <a:buFontTx/>
              <a:buChar char="-"/>
            </a:pPr>
            <a:r>
              <a:rPr lang="en-US" dirty="0"/>
              <a:t>Waterfront… model</a:t>
            </a:r>
          </a:p>
        </p:txBody>
      </p:sp>
      <p:sp>
        <p:nvSpPr>
          <p:cNvPr id="4" name="TextBox 3">
            <a:extLst>
              <a:ext uri="{FF2B5EF4-FFF2-40B4-BE49-F238E27FC236}">
                <a16:creationId xmlns:a16="http://schemas.microsoft.com/office/drawing/2014/main" id="{77F60416-9A50-4531-BFCD-C5D05BCA4B30}"/>
              </a:ext>
            </a:extLst>
          </p:cNvPr>
          <p:cNvSpPr txBox="1"/>
          <p:nvPr/>
        </p:nvSpPr>
        <p:spPr>
          <a:xfrm>
            <a:off x="2001182" y="471343"/>
            <a:ext cx="2327564" cy="646331"/>
          </a:xfrm>
          <a:prstGeom prst="rect">
            <a:avLst/>
          </a:prstGeom>
          <a:noFill/>
        </p:spPr>
        <p:txBody>
          <a:bodyPr wrap="square" rtlCol="0">
            <a:spAutoFit/>
          </a:bodyPr>
          <a:lstStyle/>
          <a:p>
            <a:r>
              <a:rPr lang="en-US" dirty="0">
                <a:solidFill>
                  <a:srgbClr val="FF0000"/>
                </a:solidFill>
              </a:rPr>
              <a:t>Plot actual vs. predicted</a:t>
            </a:r>
          </a:p>
        </p:txBody>
      </p:sp>
      <p:sp>
        <p:nvSpPr>
          <p:cNvPr id="18" name="TextBox 17">
            <a:extLst>
              <a:ext uri="{FF2B5EF4-FFF2-40B4-BE49-F238E27FC236}">
                <a16:creationId xmlns:a16="http://schemas.microsoft.com/office/drawing/2014/main" id="{EAA2CEC9-B185-4578-B2D5-DAFEC7AA17BA}"/>
              </a:ext>
            </a:extLst>
          </p:cNvPr>
          <p:cNvSpPr txBox="1"/>
          <p:nvPr/>
        </p:nvSpPr>
        <p:spPr>
          <a:xfrm>
            <a:off x="3332001" y="3702419"/>
            <a:ext cx="2327564" cy="646331"/>
          </a:xfrm>
          <a:prstGeom prst="rect">
            <a:avLst/>
          </a:prstGeom>
          <a:noFill/>
        </p:spPr>
        <p:txBody>
          <a:bodyPr wrap="square" rtlCol="0">
            <a:spAutoFit/>
          </a:bodyPr>
          <a:lstStyle/>
          <a:p>
            <a:r>
              <a:rPr lang="en-US" dirty="0">
                <a:solidFill>
                  <a:srgbClr val="FF0000"/>
                </a:solidFill>
              </a:rPr>
              <a:t>Show predicted vs. actual plot</a:t>
            </a:r>
          </a:p>
        </p:txBody>
      </p:sp>
      <p:pic>
        <p:nvPicPr>
          <p:cNvPr id="19" name="Picture 18" descr="3d White Character Thinker On Stock Footage Video (100% Royalty-free)  9013162 | Shutterstock">
            <a:extLst>
              <a:ext uri="{FF2B5EF4-FFF2-40B4-BE49-F238E27FC236}">
                <a16:creationId xmlns:a16="http://schemas.microsoft.com/office/drawing/2014/main" id="{44FAC0D0-CD25-4A4A-AA5E-DDE848B1AC2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1800" t="5308" r="17907" b="5308"/>
          <a:stretch>
            <a:fillRect/>
          </a:stretch>
        </p:blipFill>
        <p:spPr bwMode="auto">
          <a:xfrm>
            <a:off x="4819009" y="3702419"/>
            <a:ext cx="2276827" cy="2963906"/>
          </a:xfrm>
          <a:custGeom>
            <a:avLst/>
            <a:gdLst>
              <a:gd name="connsiteX0" fmla="*/ 2446485 w 4892970"/>
              <a:gd name="connsiteY0" fmla="*/ 0 h 4086676"/>
              <a:gd name="connsiteX1" fmla="*/ 4892970 w 4892970"/>
              <a:gd name="connsiteY1" fmla="*/ 2043338 h 4086676"/>
              <a:gd name="connsiteX2" fmla="*/ 2446485 w 4892970"/>
              <a:gd name="connsiteY2" fmla="*/ 4086676 h 4086676"/>
              <a:gd name="connsiteX3" fmla="*/ 0 w 4892970"/>
              <a:gd name="connsiteY3" fmla="*/ 2043338 h 4086676"/>
              <a:gd name="connsiteX4" fmla="*/ 2446485 w 4892970"/>
              <a:gd name="connsiteY4" fmla="*/ 0 h 408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970" h="4086676">
                <a:moveTo>
                  <a:pt x="2446485" y="0"/>
                </a:moveTo>
                <a:cubicBezTo>
                  <a:pt x="3797641" y="0"/>
                  <a:pt x="4892970" y="914834"/>
                  <a:pt x="4892970" y="2043338"/>
                </a:cubicBezTo>
                <a:cubicBezTo>
                  <a:pt x="4892970" y="3171842"/>
                  <a:pt x="3797641" y="4086676"/>
                  <a:pt x="2446485" y="4086676"/>
                </a:cubicBezTo>
                <a:cubicBezTo>
                  <a:pt x="1095329" y="4086676"/>
                  <a:pt x="0" y="3171842"/>
                  <a:pt x="0" y="2043338"/>
                </a:cubicBezTo>
                <a:cubicBezTo>
                  <a:pt x="0" y="914834"/>
                  <a:pt x="1095329" y="0"/>
                  <a:pt x="2446485"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37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83F6-9CF3-4152-B3AF-1665DAF0D050}"/>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B99A82A5-008B-499F-ACAF-EBA6B589C5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68956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56F0F-FD92-4B39-A8C7-6FDFFDE504AB}"/>
              </a:ext>
            </a:extLst>
          </p:cNvPr>
          <p:cNvSpPr>
            <a:spLocks noGrp="1"/>
          </p:cNvSpPr>
          <p:nvPr>
            <p:ph type="title"/>
          </p:nvPr>
        </p:nvSpPr>
        <p:spPr>
          <a:xfrm>
            <a:off x="-1" y="0"/>
            <a:ext cx="8853055" cy="590839"/>
          </a:xfrm>
        </p:spPr>
        <p:txBody>
          <a:bodyPr>
            <a:normAutofit fontScale="90000"/>
          </a:bodyPr>
          <a:lstStyle/>
          <a:p>
            <a:r>
              <a:rPr lang="en-US" dirty="0"/>
              <a:t>Changes to my models – note book</a:t>
            </a:r>
          </a:p>
        </p:txBody>
      </p:sp>
      <p:sp>
        <p:nvSpPr>
          <p:cNvPr id="3" name="Content Placeholder 2">
            <a:extLst>
              <a:ext uri="{FF2B5EF4-FFF2-40B4-BE49-F238E27FC236}">
                <a16:creationId xmlns:a16="http://schemas.microsoft.com/office/drawing/2014/main" id="{4082E6A8-E593-4938-9DD8-CF1A0D88A8E4}"/>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9422A640-2E3B-47A1-AFA7-4CBF48C3BA0A}"/>
              </a:ext>
            </a:extLst>
          </p:cNvPr>
          <p:cNvPicPr>
            <a:picLocks noChangeAspect="1"/>
          </p:cNvPicPr>
          <p:nvPr/>
        </p:nvPicPr>
        <p:blipFill>
          <a:blip r:embed="rId2"/>
          <a:stretch>
            <a:fillRect/>
          </a:stretch>
        </p:blipFill>
        <p:spPr>
          <a:xfrm>
            <a:off x="273213" y="792162"/>
            <a:ext cx="8216573" cy="6858000"/>
          </a:xfrm>
          <a:prstGeom prst="rect">
            <a:avLst/>
          </a:prstGeom>
        </p:spPr>
      </p:pic>
      <p:pic>
        <p:nvPicPr>
          <p:cNvPr id="6" name="Picture 5">
            <a:extLst>
              <a:ext uri="{FF2B5EF4-FFF2-40B4-BE49-F238E27FC236}">
                <a16:creationId xmlns:a16="http://schemas.microsoft.com/office/drawing/2014/main" id="{5D14764D-B46A-4F6D-B27F-A5431B2A2FC2}"/>
              </a:ext>
            </a:extLst>
          </p:cNvPr>
          <p:cNvPicPr>
            <a:picLocks noChangeAspect="1"/>
          </p:cNvPicPr>
          <p:nvPr/>
        </p:nvPicPr>
        <p:blipFill>
          <a:blip r:embed="rId3"/>
          <a:stretch>
            <a:fillRect/>
          </a:stretch>
        </p:blipFill>
        <p:spPr>
          <a:xfrm>
            <a:off x="2908137" y="3005137"/>
            <a:ext cx="9010650" cy="2676525"/>
          </a:xfrm>
          <a:prstGeom prst="rect">
            <a:avLst/>
          </a:prstGeom>
        </p:spPr>
      </p:pic>
    </p:spTree>
    <p:extLst>
      <p:ext uri="{BB962C8B-B14F-4D97-AF65-F5344CB8AC3E}">
        <p14:creationId xmlns:p14="http://schemas.microsoft.com/office/powerpoint/2010/main" val="1554396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93A4C31-F934-447D-9480-44918086F3F0}"/>
              </a:ext>
            </a:extLst>
          </p:cNvPr>
          <p:cNvSpPr txBox="1"/>
          <p:nvPr/>
        </p:nvSpPr>
        <p:spPr>
          <a:xfrm>
            <a:off x="922895" y="1954081"/>
            <a:ext cx="517814" cy="169277"/>
          </a:xfrm>
          <a:prstGeom prst="rect">
            <a:avLst/>
          </a:prstGeom>
          <a:solidFill>
            <a:srgbClr val="FFFF00">
              <a:alpha val="30000"/>
            </a:srgbClr>
          </a:solidFill>
        </p:spPr>
        <p:txBody>
          <a:bodyPr wrap="square" rtlCol="0">
            <a:spAutoFit/>
          </a:bodyPr>
          <a:lstStyle/>
          <a:p>
            <a:endParaRPr lang="en-US" sz="500" dirty="0"/>
          </a:p>
        </p:txBody>
      </p:sp>
      <p:sp>
        <p:nvSpPr>
          <p:cNvPr id="9" name="TextBox 8">
            <a:extLst>
              <a:ext uri="{FF2B5EF4-FFF2-40B4-BE49-F238E27FC236}">
                <a16:creationId xmlns:a16="http://schemas.microsoft.com/office/drawing/2014/main" id="{311B246B-15A4-4B3C-81A5-022FB637C1B5}"/>
              </a:ext>
            </a:extLst>
          </p:cNvPr>
          <p:cNvSpPr txBox="1"/>
          <p:nvPr/>
        </p:nvSpPr>
        <p:spPr>
          <a:xfrm>
            <a:off x="922895" y="2123358"/>
            <a:ext cx="517814" cy="169277"/>
          </a:xfrm>
          <a:prstGeom prst="rect">
            <a:avLst/>
          </a:prstGeom>
          <a:solidFill>
            <a:srgbClr val="FFFF00">
              <a:alpha val="30000"/>
            </a:srgbClr>
          </a:solidFill>
        </p:spPr>
        <p:txBody>
          <a:bodyPr wrap="square" rtlCol="0">
            <a:spAutoFit/>
          </a:bodyPr>
          <a:lstStyle/>
          <a:p>
            <a:endParaRPr lang="en-US" sz="500" dirty="0"/>
          </a:p>
        </p:txBody>
      </p:sp>
      <p:grpSp>
        <p:nvGrpSpPr>
          <p:cNvPr id="18" name="Group 17">
            <a:extLst>
              <a:ext uri="{FF2B5EF4-FFF2-40B4-BE49-F238E27FC236}">
                <a16:creationId xmlns:a16="http://schemas.microsoft.com/office/drawing/2014/main" id="{E05A9A0F-CA4B-4373-99F1-07BC00D05E9E}"/>
              </a:ext>
            </a:extLst>
          </p:cNvPr>
          <p:cNvGrpSpPr/>
          <p:nvPr/>
        </p:nvGrpSpPr>
        <p:grpSpPr>
          <a:xfrm>
            <a:off x="167465" y="34926"/>
            <a:ext cx="2865893" cy="6858000"/>
            <a:chOff x="167465" y="34926"/>
            <a:chExt cx="2865893" cy="6858000"/>
          </a:xfrm>
        </p:grpSpPr>
        <p:pic>
          <p:nvPicPr>
            <p:cNvPr id="4" name="Picture 3">
              <a:extLst>
                <a:ext uri="{FF2B5EF4-FFF2-40B4-BE49-F238E27FC236}">
                  <a16:creationId xmlns:a16="http://schemas.microsoft.com/office/drawing/2014/main" id="{6BB60B9C-2E0D-4278-A3E6-CA401D08C25C}"/>
                </a:ext>
              </a:extLst>
            </p:cNvPr>
            <p:cNvPicPr>
              <a:picLocks noChangeAspect="1"/>
            </p:cNvPicPr>
            <p:nvPr/>
          </p:nvPicPr>
          <p:blipFill>
            <a:blip r:embed="rId2"/>
            <a:stretch>
              <a:fillRect/>
            </a:stretch>
          </p:blipFill>
          <p:spPr>
            <a:xfrm>
              <a:off x="167465" y="34926"/>
              <a:ext cx="2865893" cy="6858000"/>
            </a:xfrm>
            <a:prstGeom prst="rect">
              <a:avLst/>
            </a:prstGeom>
          </p:spPr>
        </p:pic>
        <p:sp>
          <p:nvSpPr>
            <p:cNvPr id="8" name="TextBox 7">
              <a:extLst>
                <a:ext uri="{FF2B5EF4-FFF2-40B4-BE49-F238E27FC236}">
                  <a16:creationId xmlns:a16="http://schemas.microsoft.com/office/drawing/2014/main" id="{56B83CC4-5B17-4D3F-B932-DA166AA143B4}"/>
                </a:ext>
              </a:extLst>
            </p:cNvPr>
            <p:cNvSpPr txBox="1"/>
            <p:nvPr/>
          </p:nvSpPr>
          <p:spPr>
            <a:xfrm>
              <a:off x="922895" y="6011792"/>
              <a:ext cx="517814" cy="169277"/>
            </a:xfrm>
            <a:prstGeom prst="rect">
              <a:avLst/>
            </a:prstGeom>
            <a:solidFill>
              <a:srgbClr val="FFFF00">
                <a:alpha val="30000"/>
              </a:srgbClr>
            </a:solidFill>
          </p:spPr>
          <p:txBody>
            <a:bodyPr wrap="square" rtlCol="0">
              <a:spAutoFit/>
            </a:bodyPr>
            <a:lstStyle/>
            <a:p>
              <a:endParaRPr lang="en-US" sz="500" dirty="0"/>
            </a:p>
          </p:txBody>
        </p:sp>
        <p:sp>
          <p:nvSpPr>
            <p:cNvPr id="10" name="TextBox 9">
              <a:extLst>
                <a:ext uri="{FF2B5EF4-FFF2-40B4-BE49-F238E27FC236}">
                  <a16:creationId xmlns:a16="http://schemas.microsoft.com/office/drawing/2014/main" id="{3BA7D1EA-8C8E-42AB-B185-60C92711BEC0}"/>
                </a:ext>
              </a:extLst>
            </p:cNvPr>
            <p:cNvSpPr txBox="1"/>
            <p:nvPr/>
          </p:nvSpPr>
          <p:spPr>
            <a:xfrm>
              <a:off x="951850" y="3514942"/>
              <a:ext cx="517814" cy="169277"/>
            </a:xfrm>
            <a:prstGeom prst="rect">
              <a:avLst/>
            </a:prstGeom>
            <a:solidFill>
              <a:srgbClr val="FFFF00">
                <a:alpha val="30000"/>
              </a:srgbClr>
            </a:solidFill>
          </p:spPr>
          <p:txBody>
            <a:bodyPr wrap="square" rtlCol="0">
              <a:spAutoFit/>
            </a:bodyPr>
            <a:lstStyle/>
            <a:p>
              <a:endParaRPr lang="en-US" sz="500" dirty="0"/>
            </a:p>
          </p:txBody>
        </p:sp>
      </p:grpSp>
      <p:pic>
        <p:nvPicPr>
          <p:cNvPr id="2" name="Picture 1">
            <a:extLst>
              <a:ext uri="{FF2B5EF4-FFF2-40B4-BE49-F238E27FC236}">
                <a16:creationId xmlns:a16="http://schemas.microsoft.com/office/drawing/2014/main" id="{87D61447-25F1-484D-A5D7-DD3322C20B7B}"/>
              </a:ext>
            </a:extLst>
          </p:cNvPr>
          <p:cNvPicPr>
            <a:picLocks noChangeAspect="1"/>
          </p:cNvPicPr>
          <p:nvPr/>
        </p:nvPicPr>
        <p:blipFill>
          <a:blip r:embed="rId3"/>
          <a:stretch>
            <a:fillRect/>
          </a:stretch>
        </p:blipFill>
        <p:spPr>
          <a:xfrm>
            <a:off x="6796442" y="721580"/>
            <a:ext cx="2362200" cy="1152525"/>
          </a:xfrm>
          <a:prstGeom prst="rect">
            <a:avLst/>
          </a:prstGeom>
        </p:spPr>
      </p:pic>
      <p:sp>
        <p:nvSpPr>
          <p:cNvPr id="3" name="TextBox 2">
            <a:extLst>
              <a:ext uri="{FF2B5EF4-FFF2-40B4-BE49-F238E27FC236}">
                <a16:creationId xmlns:a16="http://schemas.microsoft.com/office/drawing/2014/main" id="{7545DC8D-EF5F-4C9E-8DC0-C95434B6478C}"/>
              </a:ext>
            </a:extLst>
          </p:cNvPr>
          <p:cNvSpPr txBox="1"/>
          <p:nvPr/>
        </p:nvSpPr>
        <p:spPr>
          <a:xfrm>
            <a:off x="6857704" y="328269"/>
            <a:ext cx="2024913" cy="369332"/>
          </a:xfrm>
          <a:prstGeom prst="rect">
            <a:avLst/>
          </a:prstGeom>
          <a:noFill/>
        </p:spPr>
        <p:txBody>
          <a:bodyPr wrap="none" rtlCol="0">
            <a:spAutoFit/>
          </a:bodyPr>
          <a:lstStyle/>
          <a:p>
            <a:r>
              <a:rPr lang="en-US" dirty="0"/>
              <a:t>School </a:t>
            </a:r>
            <a:r>
              <a:rPr lang="en-US" dirty="0" err="1"/>
              <a:t>dist</a:t>
            </a:r>
            <a:r>
              <a:rPr lang="en-US" dirty="0"/>
              <a:t> = top 60</a:t>
            </a:r>
          </a:p>
        </p:txBody>
      </p:sp>
      <p:pic>
        <p:nvPicPr>
          <p:cNvPr id="11" name="Picture 10">
            <a:extLst>
              <a:ext uri="{FF2B5EF4-FFF2-40B4-BE49-F238E27FC236}">
                <a16:creationId xmlns:a16="http://schemas.microsoft.com/office/drawing/2014/main" id="{54454C67-7A63-4459-865A-14CED46E227F}"/>
              </a:ext>
            </a:extLst>
          </p:cNvPr>
          <p:cNvPicPr>
            <a:picLocks noChangeAspect="1"/>
          </p:cNvPicPr>
          <p:nvPr/>
        </p:nvPicPr>
        <p:blipFill>
          <a:blip r:embed="rId4"/>
          <a:stretch>
            <a:fillRect/>
          </a:stretch>
        </p:blipFill>
        <p:spPr>
          <a:xfrm>
            <a:off x="6949723" y="2198730"/>
            <a:ext cx="4048125" cy="1057275"/>
          </a:xfrm>
          <a:prstGeom prst="rect">
            <a:avLst/>
          </a:prstGeom>
        </p:spPr>
      </p:pic>
      <p:sp>
        <p:nvSpPr>
          <p:cNvPr id="12" name="TextBox 11">
            <a:extLst>
              <a:ext uri="{FF2B5EF4-FFF2-40B4-BE49-F238E27FC236}">
                <a16:creationId xmlns:a16="http://schemas.microsoft.com/office/drawing/2014/main" id="{7272AD00-A897-4624-8049-950FE932B46C}"/>
              </a:ext>
            </a:extLst>
          </p:cNvPr>
          <p:cNvSpPr txBox="1"/>
          <p:nvPr/>
        </p:nvSpPr>
        <p:spPr>
          <a:xfrm>
            <a:off x="9619022" y="5273201"/>
            <a:ext cx="1967205" cy="369332"/>
          </a:xfrm>
          <a:prstGeom prst="rect">
            <a:avLst/>
          </a:prstGeom>
          <a:noFill/>
        </p:spPr>
        <p:txBody>
          <a:bodyPr wrap="none" rtlCol="0">
            <a:spAutoFit/>
          </a:bodyPr>
          <a:lstStyle/>
          <a:p>
            <a:r>
              <a:rPr lang="en-US" dirty="0"/>
              <a:t>Additional 100 </a:t>
            </a:r>
            <a:r>
              <a:rPr lang="en-US" dirty="0" err="1"/>
              <a:t>sqft</a:t>
            </a:r>
            <a:endParaRPr lang="en-US" dirty="0"/>
          </a:p>
        </p:txBody>
      </p:sp>
      <p:sp>
        <p:nvSpPr>
          <p:cNvPr id="13" name="TextBox 12">
            <a:extLst>
              <a:ext uri="{FF2B5EF4-FFF2-40B4-BE49-F238E27FC236}">
                <a16:creationId xmlns:a16="http://schemas.microsoft.com/office/drawing/2014/main" id="{170B17DA-17EF-4736-914F-23949EF90299}"/>
              </a:ext>
            </a:extLst>
          </p:cNvPr>
          <p:cNvSpPr txBox="1"/>
          <p:nvPr/>
        </p:nvSpPr>
        <p:spPr>
          <a:xfrm>
            <a:off x="6949723" y="0"/>
            <a:ext cx="1861022" cy="369332"/>
          </a:xfrm>
          <a:prstGeom prst="rect">
            <a:avLst/>
          </a:prstGeom>
          <a:noFill/>
        </p:spPr>
        <p:txBody>
          <a:bodyPr wrap="none" rtlCol="0">
            <a:spAutoFit/>
          </a:bodyPr>
          <a:lstStyle/>
          <a:p>
            <a:r>
              <a:rPr lang="en-US" u="sng" dirty="0"/>
              <a:t>Averages Model 2</a:t>
            </a:r>
          </a:p>
        </p:txBody>
      </p:sp>
      <p:pic>
        <p:nvPicPr>
          <p:cNvPr id="14" name="Picture 13">
            <a:extLst>
              <a:ext uri="{FF2B5EF4-FFF2-40B4-BE49-F238E27FC236}">
                <a16:creationId xmlns:a16="http://schemas.microsoft.com/office/drawing/2014/main" id="{B1D7834E-7FE3-4B61-822B-703F1D2EF754}"/>
              </a:ext>
            </a:extLst>
          </p:cNvPr>
          <p:cNvPicPr>
            <a:picLocks noChangeAspect="1"/>
          </p:cNvPicPr>
          <p:nvPr/>
        </p:nvPicPr>
        <p:blipFill>
          <a:blip r:embed="rId5"/>
          <a:stretch>
            <a:fillRect/>
          </a:stretch>
        </p:blipFill>
        <p:spPr>
          <a:xfrm>
            <a:off x="9262710" y="4123961"/>
            <a:ext cx="2533650" cy="771525"/>
          </a:xfrm>
          <a:prstGeom prst="rect">
            <a:avLst/>
          </a:prstGeom>
        </p:spPr>
      </p:pic>
      <p:sp>
        <p:nvSpPr>
          <p:cNvPr id="15" name="TextBox 14">
            <a:extLst>
              <a:ext uri="{FF2B5EF4-FFF2-40B4-BE49-F238E27FC236}">
                <a16:creationId xmlns:a16="http://schemas.microsoft.com/office/drawing/2014/main" id="{12FFE6A4-F388-4F92-8F59-81C9659DC06E}"/>
              </a:ext>
            </a:extLst>
          </p:cNvPr>
          <p:cNvSpPr txBox="1"/>
          <p:nvPr/>
        </p:nvSpPr>
        <p:spPr>
          <a:xfrm>
            <a:off x="9511647" y="3601996"/>
            <a:ext cx="1861022" cy="369332"/>
          </a:xfrm>
          <a:prstGeom prst="rect">
            <a:avLst/>
          </a:prstGeom>
          <a:noFill/>
        </p:spPr>
        <p:txBody>
          <a:bodyPr wrap="none" rtlCol="0">
            <a:spAutoFit/>
          </a:bodyPr>
          <a:lstStyle/>
          <a:p>
            <a:r>
              <a:rPr lang="en-US" u="sng" dirty="0"/>
              <a:t>Averages Model 1</a:t>
            </a:r>
          </a:p>
        </p:txBody>
      </p:sp>
      <p:pic>
        <p:nvPicPr>
          <p:cNvPr id="16" name="Picture 15">
            <a:extLst>
              <a:ext uri="{FF2B5EF4-FFF2-40B4-BE49-F238E27FC236}">
                <a16:creationId xmlns:a16="http://schemas.microsoft.com/office/drawing/2014/main" id="{31945DD4-6EF9-4A8E-9D0C-D4E42FF90E0A}"/>
              </a:ext>
            </a:extLst>
          </p:cNvPr>
          <p:cNvPicPr>
            <a:picLocks noChangeAspect="1"/>
          </p:cNvPicPr>
          <p:nvPr/>
        </p:nvPicPr>
        <p:blipFill>
          <a:blip r:embed="rId6"/>
          <a:stretch>
            <a:fillRect/>
          </a:stretch>
        </p:blipFill>
        <p:spPr>
          <a:xfrm>
            <a:off x="9394816" y="5627144"/>
            <a:ext cx="2505075" cy="781050"/>
          </a:xfrm>
          <a:prstGeom prst="rect">
            <a:avLst/>
          </a:prstGeom>
        </p:spPr>
      </p:pic>
      <p:sp>
        <p:nvSpPr>
          <p:cNvPr id="17" name="TextBox 16">
            <a:extLst>
              <a:ext uri="{FF2B5EF4-FFF2-40B4-BE49-F238E27FC236}">
                <a16:creationId xmlns:a16="http://schemas.microsoft.com/office/drawing/2014/main" id="{426CFEBA-D1F5-452A-A755-DF805E588663}"/>
              </a:ext>
            </a:extLst>
          </p:cNvPr>
          <p:cNvSpPr txBox="1"/>
          <p:nvPr/>
        </p:nvSpPr>
        <p:spPr>
          <a:xfrm>
            <a:off x="7052398" y="1899994"/>
            <a:ext cx="2024913" cy="369332"/>
          </a:xfrm>
          <a:prstGeom prst="rect">
            <a:avLst/>
          </a:prstGeom>
          <a:noFill/>
        </p:spPr>
        <p:txBody>
          <a:bodyPr wrap="none" rtlCol="0">
            <a:spAutoFit/>
          </a:bodyPr>
          <a:lstStyle/>
          <a:p>
            <a:r>
              <a:rPr lang="en-US" dirty="0"/>
              <a:t>School </a:t>
            </a:r>
            <a:r>
              <a:rPr lang="en-US" dirty="0" err="1"/>
              <a:t>dist</a:t>
            </a:r>
            <a:r>
              <a:rPr lang="en-US" dirty="0"/>
              <a:t> = top 30</a:t>
            </a:r>
          </a:p>
        </p:txBody>
      </p:sp>
    </p:spTree>
    <p:extLst>
      <p:ext uri="{BB962C8B-B14F-4D97-AF65-F5344CB8AC3E}">
        <p14:creationId xmlns:p14="http://schemas.microsoft.com/office/powerpoint/2010/main" val="1141951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72385FE-BD5A-45E2-815F-881F85995D57}"/>
              </a:ext>
            </a:extLst>
          </p:cNvPr>
          <p:cNvPicPr>
            <a:picLocks noChangeAspect="1"/>
          </p:cNvPicPr>
          <p:nvPr/>
        </p:nvPicPr>
        <p:blipFill>
          <a:blip r:embed="rId2"/>
          <a:stretch>
            <a:fillRect/>
          </a:stretch>
        </p:blipFill>
        <p:spPr>
          <a:xfrm>
            <a:off x="7867996" y="-62345"/>
            <a:ext cx="4550199" cy="6858000"/>
          </a:xfrm>
          <a:prstGeom prst="rect">
            <a:avLst/>
          </a:prstGeom>
        </p:spPr>
      </p:pic>
      <p:sp>
        <p:nvSpPr>
          <p:cNvPr id="2" name="Title 1">
            <a:extLst>
              <a:ext uri="{FF2B5EF4-FFF2-40B4-BE49-F238E27FC236}">
                <a16:creationId xmlns:a16="http://schemas.microsoft.com/office/drawing/2014/main" id="{EE6D8DE6-9F7F-4541-8964-C0EE7416C519}"/>
              </a:ext>
            </a:extLst>
          </p:cNvPr>
          <p:cNvSpPr>
            <a:spLocks noGrp="1"/>
          </p:cNvSpPr>
          <p:nvPr>
            <p:ph type="title"/>
          </p:nvPr>
        </p:nvSpPr>
        <p:spPr>
          <a:xfrm>
            <a:off x="0" y="-105928"/>
            <a:ext cx="4821382" cy="786966"/>
          </a:xfrm>
        </p:spPr>
        <p:txBody>
          <a:bodyPr/>
          <a:lstStyle/>
          <a:p>
            <a:r>
              <a:rPr lang="en-US" dirty="0"/>
              <a:t>Questions to Amber</a:t>
            </a:r>
          </a:p>
        </p:txBody>
      </p:sp>
      <p:sp>
        <p:nvSpPr>
          <p:cNvPr id="3" name="Content Placeholder 2">
            <a:extLst>
              <a:ext uri="{FF2B5EF4-FFF2-40B4-BE49-F238E27FC236}">
                <a16:creationId xmlns:a16="http://schemas.microsoft.com/office/drawing/2014/main" id="{3B8E8B97-18D5-40BC-99C2-250EFF4593FD}"/>
              </a:ext>
            </a:extLst>
          </p:cNvPr>
          <p:cNvSpPr>
            <a:spLocks noGrp="1"/>
          </p:cNvSpPr>
          <p:nvPr>
            <p:ph idx="1"/>
          </p:nvPr>
        </p:nvSpPr>
        <p:spPr>
          <a:xfrm>
            <a:off x="231170" y="1038659"/>
            <a:ext cx="7045036" cy="4351338"/>
          </a:xfrm>
        </p:spPr>
        <p:txBody>
          <a:bodyPr>
            <a:normAutofit/>
          </a:bodyPr>
          <a:lstStyle/>
          <a:p>
            <a:r>
              <a:rPr lang="en-US" sz="1800" dirty="0"/>
              <a:t>How would use the model… say impact of more rooms or </a:t>
            </a:r>
            <a:r>
              <a:rPr lang="en-US" sz="1800" dirty="0" err="1"/>
              <a:t>sqr</a:t>
            </a:r>
            <a:r>
              <a:rPr lang="en-US" sz="1800" dirty="0"/>
              <a:t> footage</a:t>
            </a:r>
          </a:p>
          <a:p>
            <a:r>
              <a:rPr lang="en-US" sz="1800" dirty="0"/>
              <a:t>How to use Lat, Long?</a:t>
            </a:r>
          </a:p>
          <a:p>
            <a:endParaRPr lang="en-US" sz="1800" dirty="0"/>
          </a:p>
          <a:p>
            <a:endParaRPr lang="en-US" sz="1800" dirty="0"/>
          </a:p>
          <a:p>
            <a:r>
              <a:rPr lang="en-US" sz="1800" dirty="0"/>
              <a:t>Other </a:t>
            </a:r>
            <a:r>
              <a:rPr lang="en-US" sz="1800" dirty="0" err="1"/>
              <a:t>misc</a:t>
            </a:r>
            <a:r>
              <a:rPr lang="en-US" sz="1800" dirty="0"/>
              <a:t> questions</a:t>
            </a:r>
          </a:p>
          <a:p>
            <a:pPr lvl="1"/>
            <a:r>
              <a:rPr lang="en-US" sz="1400" dirty="0"/>
              <a:t>Comments in Commits</a:t>
            </a:r>
          </a:p>
          <a:p>
            <a:pPr lvl="1"/>
            <a:r>
              <a:rPr lang="en-US" sz="1400" dirty="0"/>
              <a:t>Talk to each model… </a:t>
            </a:r>
          </a:p>
          <a:p>
            <a:pPr lvl="1"/>
            <a:r>
              <a:rPr lang="en-US" sz="1400" dirty="0"/>
              <a:t>Explain what each model means and does…</a:t>
            </a:r>
          </a:p>
          <a:p>
            <a:pPr lvl="1"/>
            <a:r>
              <a:rPr lang="en-US" sz="1400" dirty="0"/>
              <a:t>How do I connect you to my </a:t>
            </a:r>
            <a:r>
              <a:rPr lang="en-US" sz="1400" dirty="0" err="1"/>
              <a:t>github</a:t>
            </a:r>
            <a:r>
              <a:rPr lang="en-US" sz="1400" dirty="0"/>
              <a:t>?</a:t>
            </a:r>
          </a:p>
        </p:txBody>
      </p:sp>
      <p:sp>
        <p:nvSpPr>
          <p:cNvPr id="7" name="TextBox 6">
            <a:extLst>
              <a:ext uri="{FF2B5EF4-FFF2-40B4-BE49-F238E27FC236}">
                <a16:creationId xmlns:a16="http://schemas.microsoft.com/office/drawing/2014/main" id="{34F8C9B7-D839-42B4-90B7-AD5AD4D8BD4B}"/>
              </a:ext>
            </a:extLst>
          </p:cNvPr>
          <p:cNvSpPr txBox="1"/>
          <p:nvPr/>
        </p:nvSpPr>
        <p:spPr>
          <a:xfrm>
            <a:off x="9353550" y="5850656"/>
            <a:ext cx="517814" cy="200055"/>
          </a:xfrm>
          <a:prstGeom prst="rect">
            <a:avLst/>
          </a:prstGeom>
          <a:solidFill>
            <a:srgbClr val="FFFF00">
              <a:alpha val="30000"/>
            </a:srgbClr>
          </a:solidFill>
        </p:spPr>
        <p:txBody>
          <a:bodyPr wrap="square" rtlCol="0">
            <a:spAutoFit/>
          </a:bodyPr>
          <a:lstStyle/>
          <a:p>
            <a:endParaRPr lang="en-US" sz="700" dirty="0"/>
          </a:p>
        </p:txBody>
      </p:sp>
      <p:sp>
        <p:nvSpPr>
          <p:cNvPr id="9" name="TextBox 8">
            <a:extLst>
              <a:ext uri="{FF2B5EF4-FFF2-40B4-BE49-F238E27FC236}">
                <a16:creationId xmlns:a16="http://schemas.microsoft.com/office/drawing/2014/main" id="{74CC0919-3837-4F12-BCA7-F8CC66265085}"/>
              </a:ext>
            </a:extLst>
          </p:cNvPr>
          <p:cNvSpPr txBox="1"/>
          <p:nvPr/>
        </p:nvSpPr>
        <p:spPr>
          <a:xfrm>
            <a:off x="9353550" y="3106606"/>
            <a:ext cx="517814" cy="215444"/>
          </a:xfrm>
          <a:prstGeom prst="rect">
            <a:avLst/>
          </a:prstGeom>
          <a:solidFill>
            <a:srgbClr val="FFFF00">
              <a:alpha val="30000"/>
            </a:srgbClr>
          </a:solidFill>
        </p:spPr>
        <p:txBody>
          <a:bodyPr wrap="square" rtlCol="0">
            <a:spAutoFit/>
          </a:bodyPr>
          <a:lstStyle/>
          <a:p>
            <a:endParaRPr lang="en-US" sz="800" dirty="0"/>
          </a:p>
        </p:txBody>
      </p:sp>
      <p:sp>
        <p:nvSpPr>
          <p:cNvPr id="11" name="TextBox 10">
            <a:extLst>
              <a:ext uri="{FF2B5EF4-FFF2-40B4-BE49-F238E27FC236}">
                <a16:creationId xmlns:a16="http://schemas.microsoft.com/office/drawing/2014/main" id="{C335F988-139E-4AA4-A11C-260A84F4DC71}"/>
              </a:ext>
            </a:extLst>
          </p:cNvPr>
          <p:cNvSpPr txBox="1"/>
          <p:nvPr/>
        </p:nvSpPr>
        <p:spPr>
          <a:xfrm>
            <a:off x="9353550" y="5619824"/>
            <a:ext cx="517814" cy="230832"/>
          </a:xfrm>
          <a:prstGeom prst="rect">
            <a:avLst/>
          </a:prstGeom>
          <a:solidFill>
            <a:srgbClr val="FFFF00">
              <a:alpha val="30000"/>
            </a:srgbClr>
          </a:solidFill>
        </p:spPr>
        <p:txBody>
          <a:bodyPr wrap="square" rtlCol="0">
            <a:spAutoFit/>
          </a:bodyPr>
          <a:lstStyle/>
          <a:p>
            <a:endParaRPr lang="en-US" sz="900" dirty="0"/>
          </a:p>
        </p:txBody>
      </p:sp>
      <p:sp>
        <p:nvSpPr>
          <p:cNvPr id="14" name="TextBox 13">
            <a:extLst>
              <a:ext uri="{FF2B5EF4-FFF2-40B4-BE49-F238E27FC236}">
                <a16:creationId xmlns:a16="http://schemas.microsoft.com/office/drawing/2014/main" id="{D4F7FE5E-2F5E-4EDF-BBA7-CAEE91863B7F}"/>
              </a:ext>
            </a:extLst>
          </p:cNvPr>
          <p:cNvSpPr txBox="1"/>
          <p:nvPr/>
        </p:nvSpPr>
        <p:spPr>
          <a:xfrm>
            <a:off x="9353550" y="3874692"/>
            <a:ext cx="517814" cy="215444"/>
          </a:xfrm>
          <a:prstGeom prst="rect">
            <a:avLst/>
          </a:prstGeom>
          <a:solidFill>
            <a:srgbClr val="FFFF00">
              <a:alpha val="30000"/>
            </a:srgbClr>
          </a:solidFill>
        </p:spPr>
        <p:txBody>
          <a:bodyPr wrap="square" rtlCol="0">
            <a:spAutoFit/>
          </a:bodyPr>
          <a:lstStyle/>
          <a:p>
            <a:endParaRPr lang="en-US" sz="800" dirty="0"/>
          </a:p>
        </p:txBody>
      </p:sp>
      <p:cxnSp>
        <p:nvCxnSpPr>
          <p:cNvPr id="5" name="Straight Arrow Connector 4">
            <a:extLst>
              <a:ext uri="{FF2B5EF4-FFF2-40B4-BE49-F238E27FC236}">
                <a16:creationId xmlns:a16="http://schemas.microsoft.com/office/drawing/2014/main" id="{A626AFDD-ED65-4D90-99BC-3DD2EBBA8C4E}"/>
              </a:ext>
            </a:extLst>
          </p:cNvPr>
          <p:cNvCxnSpPr>
            <a:cxnSpLocks/>
            <a:endCxn id="17" idx="1"/>
          </p:cNvCxnSpPr>
          <p:nvPr/>
        </p:nvCxnSpPr>
        <p:spPr>
          <a:xfrm>
            <a:off x="6505575" y="2628900"/>
            <a:ext cx="1362421" cy="737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42BA15-1427-4C15-B775-2EC286ECCA83}"/>
              </a:ext>
            </a:extLst>
          </p:cNvPr>
          <p:cNvSpPr txBox="1"/>
          <p:nvPr/>
        </p:nvSpPr>
        <p:spPr>
          <a:xfrm>
            <a:off x="4154530" y="1583288"/>
            <a:ext cx="2720341" cy="1477328"/>
          </a:xfrm>
          <a:prstGeom prst="rect">
            <a:avLst/>
          </a:prstGeom>
          <a:noFill/>
        </p:spPr>
        <p:txBody>
          <a:bodyPr wrap="square" rtlCol="0">
            <a:spAutoFit/>
          </a:bodyPr>
          <a:lstStyle/>
          <a:p>
            <a:r>
              <a:rPr lang="en-US" dirty="0"/>
              <a:t>Look to increase investing in schools, </a:t>
            </a:r>
          </a:p>
          <a:p>
            <a:r>
              <a:rPr lang="en-US" dirty="0"/>
              <a:t>Selling homes in districts school districts that have higher ranked schools</a:t>
            </a:r>
          </a:p>
        </p:txBody>
      </p:sp>
      <p:sp>
        <p:nvSpPr>
          <p:cNvPr id="15" name="TextBox 14">
            <a:extLst>
              <a:ext uri="{FF2B5EF4-FFF2-40B4-BE49-F238E27FC236}">
                <a16:creationId xmlns:a16="http://schemas.microsoft.com/office/drawing/2014/main" id="{F6F5997B-B80F-4131-87EF-A5C821429FCB}"/>
              </a:ext>
            </a:extLst>
          </p:cNvPr>
          <p:cNvSpPr txBox="1"/>
          <p:nvPr/>
        </p:nvSpPr>
        <p:spPr>
          <a:xfrm>
            <a:off x="4434045" y="3076899"/>
            <a:ext cx="2504761" cy="1200329"/>
          </a:xfrm>
          <a:prstGeom prst="rect">
            <a:avLst/>
          </a:prstGeom>
          <a:noFill/>
        </p:spPr>
        <p:txBody>
          <a:bodyPr wrap="square" rtlCol="0">
            <a:spAutoFit/>
          </a:bodyPr>
          <a:lstStyle/>
          <a:p>
            <a:r>
              <a:rPr lang="en-US" dirty="0"/>
              <a:t>Support the growth of entering companies and especially larger companies</a:t>
            </a:r>
          </a:p>
        </p:txBody>
      </p:sp>
      <p:cxnSp>
        <p:nvCxnSpPr>
          <p:cNvPr id="16" name="Straight Arrow Connector 15">
            <a:extLst>
              <a:ext uri="{FF2B5EF4-FFF2-40B4-BE49-F238E27FC236}">
                <a16:creationId xmlns:a16="http://schemas.microsoft.com/office/drawing/2014/main" id="{0C8D0BD4-959A-4ED3-9490-D45B8A9A3325}"/>
              </a:ext>
            </a:extLst>
          </p:cNvPr>
          <p:cNvCxnSpPr>
            <a:cxnSpLocks/>
          </p:cNvCxnSpPr>
          <p:nvPr/>
        </p:nvCxnSpPr>
        <p:spPr>
          <a:xfrm>
            <a:off x="6874871" y="3791030"/>
            <a:ext cx="973940" cy="299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C3FFBB4-507C-4F78-B3D3-82A171E8F58B}"/>
              </a:ext>
            </a:extLst>
          </p:cNvPr>
          <p:cNvSpPr txBox="1"/>
          <p:nvPr/>
        </p:nvSpPr>
        <p:spPr>
          <a:xfrm>
            <a:off x="3160628" y="5388612"/>
            <a:ext cx="3412988" cy="1477328"/>
          </a:xfrm>
          <a:prstGeom prst="rect">
            <a:avLst/>
          </a:prstGeom>
          <a:noFill/>
        </p:spPr>
        <p:txBody>
          <a:bodyPr wrap="square" rtlCol="0">
            <a:spAutoFit/>
          </a:bodyPr>
          <a:lstStyle/>
          <a:p>
            <a:pPr algn="r"/>
            <a:r>
              <a:rPr lang="en-US" dirty="0"/>
              <a:t>Look to build relationships with Assessors, understand what goes into there evaluations and when changes are happening as this will have a big impact on sale price </a:t>
            </a:r>
          </a:p>
        </p:txBody>
      </p:sp>
      <p:cxnSp>
        <p:nvCxnSpPr>
          <p:cNvPr id="21" name="Straight Arrow Connector 20">
            <a:extLst>
              <a:ext uri="{FF2B5EF4-FFF2-40B4-BE49-F238E27FC236}">
                <a16:creationId xmlns:a16="http://schemas.microsoft.com/office/drawing/2014/main" id="{E697B750-CAE8-42CB-AAD6-04575A9B5D8A}"/>
              </a:ext>
            </a:extLst>
          </p:cNvPr>
          <p:cNvCxnSpPr>
            <a:cxnSpLocks/>
          </p:cNvCxnSpPr>
          <p:nvPr/>
        </p:nvCxnSpPr>
        <p:spPr>
          <a:xfrm>
            <a:off x="6534097" y="6044199"/>
            <a:ext cx="1333899" cy="39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3BD9FEB-5164-4C69-B8DD-6B386B61A3A3}"/>
              </a:ext>
            </a:extLst>
          </p:cNvPr>
          <p:cNvSpPr txBox="1"/>
          <p:nvPr/>
        </p:nvSpPr>
        <p:spPr>
          <a:xfrm>
            <a:off x="3762719" y="4174580"/>
            <a:ext cx="3014258" cy="646331"/>
          </a:xfrm>
          <a:prstGeom prst="rect">
            <a:avLst/>
          </a:prstGeom>
          <a:noFill/>
        </p:spPr>
        <p:txBody>
          <a:bodyPr wrap="square" rtlCol="0">
            <a:spAutoFit/>
          </a:bodyPr>
          <a:lstStyle/>
          <a:p>
            <a:pPr algn="r"/>
            <a:r>
              <a:rPr lang="en-US" dirty="0"/>
              <a:t>Make recommendation on grade and condition</a:t>
            </a:r>
          </a:p>
        </p:txBody>
      </p:sp>
      <p:cxnSp>
        <p:nvCxnSpPr>
          <p:cNvPr id="23" name="Straight Arrow Connector 22">
            <a:extLst>
              <a:ext uri="{FF2B5EF4-FFF2-40B4-BE49-F238E27FC236}">
                <a16:creationId xmlns:a16="http://schemas.microsoft.com/office/drawing/2014/main" id="{091B34B3-8A3B-47D1-A8E0-6943E919D999}"/>
              </a:ext>
            </a:extLst>
          </p:cNvPr>
          <p:cNvCxnSpPr>
            <a:cxnSpLocks/>
          </p:cNvCxnSpPr>
          <p:nvPr/>
        </p:nvCxnSpPr>
        <p:spPr>
          <a:xfrm>
            <a:off x="7021829" y="4633168"/>
            <a:ext cx="1302832" cy="362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56234F-6A02-4F4C-B2DB-C8E191629667}"/>
              </a:ext>
            </a:extLst>
          </p:cNvPr>
          <p:cNvCxnSpPr>
            <a:cxnSpLocks/>
          </p:cNvCxnSpPr>
          <p:nvPr/>
        </p:nvCxnSpPr>
        <p:spPr>
          <a:xfrm>
            <a:off x="6806719" y="5146343"/>
            <a:ext cx="1042092" cy="473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B91C831-1453-4607-AF0C-C28242E17EE9}"/>
              </a:ext>
            </a:extLst>
          </p:cNvPr>
          <p:cNvSpPr txBox="1"/>
          <p:nvPr/>
        </p:nvSpPr>
        <p:spPr>
          <a:xfrm>
            <a:off x="3753194" y="4797786"/>
            <a:ext cx="3014258" cy="646331"/>
          </a:xfrm>
          <a:prstGeom prst="rect">
            <a:avLst/>
          </a:prstGeom>
          <a:noFill/>
        </p:spPr>
        <p:txBody>
          <a:bodyPr wrap="square" rtlCol="0">
            <a:spAutoFit/>
          </a:bodyPr>
          <a:lstStyle/>
          <a:p>
            <a:pPr algn="r"/>
            <a:r>
              <a:rPr lang="en-US" dirty="0"/>
              <a:t>Add Square footage to Main Living</a:t>
            </a:r>
          </a:p>
        </p:txBody>
      </p:sp>
    </p:spTree>
    <p:extLst>
      <p:ext uri="{BB962C8B-B14F-4D97-AF65-F5344CB8AC3E}">
        <p14:creationId xmlns:p14="http://schemas.microsoft.com/office/powerpoint/2010/main" val="3081878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2A08D7-0423-4692-8096-1CA9552456C8}"/>
              </a:ext>
            </a:extLst>
          </p:cNvPr>
          <p:cNvSpPr>
            <a:spLocks noGrp="1"/>
          </p:cNvSpPr>
          <p:nvPr>
            <p:ph idx="1"/>
          </p:nvPr>
        </p:nvSpPr>
        <p:spPr>
          <a:xfrm>
            <a:off x="381000" y="287771"/>
            <a:ext cx="10688782" cy="6140738"/>
          </a:xfrm>
        </p:spPr>
        <p:txBody>
          <a:bodyPr>
            <a:normAutofit fontScale="92500" lnSpcReduction="10000"/>
          </a:bodyPr>
          <a:lstStyle/>
          <a:p>
            <a:r>
              <a:rPr lang="en-US" dirty="0"/>
              <a:t>Ideas On Recommendations </a:t>
            </a:r>
          </a:p>
          <a:p>
            <a:pPr lvl="1"/>
            <a:r>
              <a:rPr lang="en-US" dirty="0"/>
              <a:t>Target Market – most frequent home features – Frequency of features</a:t>
            </a:r>
          </a:p>
          <a:p>
            <a:pPr lvl="1"/>
            <a:endParaRPr lang="en-US" dirty="0"/>
          </a:p>
          <a:p>
            <a:pPr lvl="1"/>
            <a:r>
              <a:rPr lang="en-US" dirty="0"/>
              <a:t>When to rollout tool – </a:t>
            </a:r>
          </a:p>
          <a:p>
            <a:pPr lvl="2"/>
            <a:r>
              <a:rPr lang="en-US" dirty="0"/>
              <a:t>Right Before best sales of month (most frequent month, month of highest predicted values)</a:t>
            </a:r>
          </a:p>
          <a:p>
            <a:pPr marL="457200" lvl="1" indent="0">
              <a:buNone/>
            </a:pPr>
            <a:endParaRPr lang="en-US" dirty="0"/>
          </a:p>
          <a:p>
            <a:pPr lvl="1"/>
            <a:r>
              <a:rPr lang="en-US" dirty="0"/>
              <a:t>What data “features” makes the most impact to model</a:t>
            </a:r>
          </a:p>
          <a:p>
            <a:pPr lvl="2"/>
            <a:r>
              <a:rPr lang="en-US" dirty="0"/>
              <a:t>Physical – Covered</a:t>
            </a:r>
          </a:p>
          <a:p>
            <a:pPr lvl="2"/>
            <a:r>
              <a:rPr lang="en-US" dirty="0"/>
              <a:t>Location, location, location – how would demonstrate – multiple factors added?</a:t>
            </a:r>
          </a:p>
          <a:p>
            <a:pPr lvl="2"/>
            <a:r>
              <a:rPr lang="en-US" dirty="0"/>
              <a:t>Previous valuations…</a:t>
            </a:r>
          </a:p>
          <a:p>
            <a:pPr lvl="2"/>
            <a:endParaRPr lang="en-US" dirty="0"/>
          </a:p>
          <a:p>
            <a:pPr lvl="2"/>
            <a:endParaRPr lang="en-US" dirty="0"/>
          </a:p>
          <a:p>
            <a:pPr lvl="1"/>
            <a:r>
              <a:rPr lang="en-US" dirty="0"/>
              <a:t>How Else can we use the tool?</a:t>
            </a:r>
          </a:p>
          <a:p>
            <a:pPr lvl="2"/>
            <a:r>
              <a:rPr lang="en-US" dirty="0"/>
              <a:t>Make agents “smarter”</a:t>
            </a:r>
          </a:p>
          <a:p>
            <a:pPr lvl="3"/>
            <a:r>
              <a:rPr lang="en-US" dirty="0"/>
              <a:t>When to sell</a:t>
            </a:r>
          </a:p>
          <a:p>
            <a:pPr lvl="4"/>
            <a:r>
              <a:rPr lang="en-US" dirty="0"/>
              <a:t>Month</a:t>
            </a:r>
          </a:p>
          <a:p>
            <a:pPr lvl="4"/>
            <a:r>
              <a:rPr lang="en-US" dirty="0"/>
              <a:t>Age of Home? – Price Per Square foot</a:t>
            </a:r>
          </a:p>
          <a:p>
            <a:pPr lvl="3"/>
            <a:r>
              <a:rPr lang="en-US" dirty="0"/>
              <a:t>Impact of Renovations</a:t>
            </a:r>
          </a:p>
          <a:p>
            <a:pPr lvl="4"/>
            <a:r>
              <a:rPr lang="en-US" dirty="0"/>
              <a:t>Do they have impact – average price of homes with renovations vs. without</a:t>
            </a:r>
          </a:p>
          <a:p>
            <a:pPr lvl="5"/>
            <a:r>
              <a:rPr lang="en-US" dirty="0"/>
              <a:t>Price Per Square foot with reno, vs without</a:t>
            </a:r>
          </a:p>
        </p:txBody>
      </p:sp>
    </p:spTree>
    <p:extLst>
      <p:ext uri="{BB962C8B-B14F-4D97-AF65-F5344CB8AC3E}">
        <p14:creationId xmlns:p14="http://schemas.microsoft.com/office/powerpoint/2010/main" val="3936592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3d White Character Thinker On Stock Footage Video (100% Royalty-free)  9013162 | Shutterstock">
            <a:extLst>
              <a:ext uri="{FF2B5EF4-FFF2-40B4-BE49-F238E27FC236}">
                <a16:creationId xmlns:a16="http://schemas.microsoft.com/office/drawing/2014/main" id="{D0BAD05A-32B7-4F4D-9AF0-85C3ED1B04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800" t="5308" r="17907" b="5308"/>
          <a:stretch>
            <a:fillRect/>
          </a:stretch>
        </p:blipFill>
        <p:spPr bwMode="auto">
          <a:xfrm>
            <a:off x="8503229" y="3198769"/>
            <a:ext cx="2276827" cy="2963906"/>
          </a:xfrm>
          <a:custGeom>
            <a:avLst/>
            <a:gdLst>
              <a:gd name="connsiteX0" fmla="*/ 2446485 w 4892970"/>
              <a:gd name="connsiteY0" fmla="*/ 0 h 4086676"/>
              <a:gd name="connsiteX1" fmla="*/ 4892970 w 4892970"/>
              <a:gd name="connsiteY1" fmla="*/ 2043338 h 4086676"/>
              <a:gd name="connsiteX2" fmla="*/ 2446485 w 4892970"/>
              <a:gd name="connsiteY2" fmla="*/ 4086676 h 4086676"/>
              <a:gd name="connsiteX3" fmla="*/ 0 w 4892970"/>
              <a:gd name="connsiteY3" fmla="*/ 2043338 h 4086676"/>
              <a:gd name="connsiteX4" fmla="*/ 2446485 w 4892970"/>
              <a:gd name="connsiteY4" fmla="*/ 0 h 408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970" h="4086676">
                <a:moveTo>
                  <a:pt x="2446485" y="0"/>
                </a:moveTo>
                <a:cubicBezTo>
                  <a:pt x="3797641" y="0"/>
                  <a:pt x="4892970" y="914834"/>
                  <a:pt x="4892970" y="2043338"/>
                </a:cubicBezTo>
                <a:cubicBezTo>
                  <a:pt x="4892970" y="3171842"/>
                  <a:pt x="3797641" y="4086676"/>
                  <a:pt x="2446485" y="4086676"/>
                </a:cubicBezTo>
                <a:cubicBezTo>
                  <a:pt x="1095329" y="4086676"/>
                  <a:pt x="0" y="3171842"/>
                  <a:pt x="0" y="2043338"/>
                </a:cubicBezTo>
                <a:cubicBezTo>
                  <a:pt x="0" y="914834"/>
                  <a:pt x="1095329" y="0"/>
                  <a:pt x="2446485"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pic>
        <p:nvPicPr>
          <p:cNvPr id="1026" name="Picture 2">
            <a:extLst>
              <a:ext uri="{FF2B5EF4-FFF2-40B4-BE49-F238E27FC236}">
                <a16:creationId xmlns:a16="http://schemas.microsoft.com/office/drawing/2014/main" id="{F6314C04-F83B-438F-AA2E-7872A0620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554" y="988664"/>
            <a:ext cx="5200384" cy="5250211"/>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Oval 10">
            <a:extLst>
              <a:ext uri="{FF2B5EF4-FFF2-40B4-BE49-F238E27FC236}">
                <a16:creationId xmlns:a16="http://schemas.microsoft.com/office/drawing/2014/main" id="{237DD482-9837-4480-8955-AE39AFEC74EE}"/>
              </a:ext>
            </a:extLst>
          </p:cNvPr>
          <p:cNvSpPr/>
          <p:nvPr/>
        </p:nvSpPr>
        <p:spPr>
          <a:xfrm>
            <a:off x="6480064" y="344808"/>
            <a:ext cx="3859467" cy="2525832"/>
          </a:xfrm>
          <a:prstGeom prst="wedgeEllipseCallout">
            <a:avLst>
              <a:gd name="adj1" fmla="val -28087"/>
              <a:gd name="adj2" fmla="val 48180"/>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Library of 3d person image free library release png files ▻▻▻ Clipart Art  2019">
            <a:extLst>
              <a:ext uri="{FF2B5EF4-FFF2-40B4-BE49-F238E27FC236}">
                <a16:creationId xmlns:a16="http://schemas.microsoft.com/office/drawing/2014/main" id="{DEDB49C3-1ED8-48CC-B6D6-6F1EE74B02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863" t="5267" r="18509" b="7592"/>
          <a:stretch>
            <a:fillRect/>
          </a:stretch>
        </p:blipFill>
        <p:spPr bwMode="auto">
          <a:xfrm>
            <a:off x="6304866" y="3129241"/>
            <a:ext cx="1802348" cy="2966478"/>
          </a:xfrm>
          <a:custGeom>
            <a:avLst/>
            <a:gdLst>
              <a:gd name="connsiteX0" fmla="*/ 1583568 w 3630890"/>
              <a:gd name="connsiteY0" fmla="*/ 0 h 5976068"/>
              <a:gd name="connsiteX1" fmla="*/ 1890188 w 3630890"/>
              <a:gd name="connsiteY1" fmla="*/ 1772359 h 5976068"/>
              <a:gd name="connsiteX2" fmla="*/ 2984699 w 3630890"/>
              <a:gd name="connsiteY2" fmla="*/ 1744650 h 5976068"/>
              <a:gd name="connsiteX3" fmla="*/ 3331060 w 3630890"/>
              <a:gd name="connsiteY3" fmla="*/ 1093487 h 5976068"/>
              <a:gd name="connsiteX4" fmla="*/ 3630440 w 3630890"/>
              <a:gd name="connsiteY4" fmla="*/ 2154383 h 5976068"/>
              <a:gd name="connsiteX5" fmla="*/ 2970845 w 3630890"/>
              <a:gd name="connsiteY5" fmla="*/ 2340394 h 5976068"/>
              <a:gd name="connsiteX6" fmla="*/ 2305825 w 3630890"/>
              <a:gd name="connsiteY6" fmla="*/ 2575924 h 5976068"/>
              <a:gd name="connsiteX7" fmla="*/ 2264262 w 3630890"/>
              <a:gd name="connsiteY7" fmla="*/ 5111305 h 5976068"/>
              <a:gd name="connsiteX8" fmla="*/ 2304005 w 3630890"/>
              <a:gd name="connsiteY8" fmla="*/ 5721928 h 5976068"/>
              <a:gd name="connsiteX9" fmla="*/ 684845 w 3630890"/>
              <a:gd name="connsiteY9" fmla="*/ 5887160 h 5976068"/>
              <a:gd name="connsiteX10" fmla="*/ 851098 w 3630890"/>
              <a:gd name="connsiteY10" fmla="*/ 4016797 h 5976068"/>
              <a:gd name="connsiteX11" fmla="*/ 75244 w 3630890"/>
              <a:gd name="connsiteY11" fmla="*/ 3213233 h 5976068"/>
              <a:gd name="connsiteX12" fmla="*/ 174007 w 3630890"/>
              <a:gd name="connsiteY12" fmla="*/ 2237510 h 5976068"/>
              <a:gd name="connsiteX13" fmla="*/ 1183606 w 3630890"/>
              <a:gd name="connsiteY13" fmla="*/ 1772359 h 5976068"/>
              <a:gd name="connsiteX14" fmla="*/ 1583568 w 3630890"/>
              <a:gd name="connsiteY14" fmla="*/ 0 h 59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890" h="5976068">
                <a:moveTo>
                  <a:pt x="1583568" y="0"/>
                </a:moveTo>
                <a:cubicBezTo>
                  <a:pt x="2241660" y="0"/>
                  <a:pt x="3002866" y="1084421"/>
                  <a:pt x="1890188" y="1772359"/>
                </a:cubicBezTo>
                <a:cubicBezTo>
                  <a:pt x="2149110" y="2141643"/>
                  <a:pt x="2558420" y="1660198"/>
                  <a:pt x="2984699" y="1744650"/>
                </a:cubicBezTo>
                <a:cubicBezTo>
                  <a:pt x="3282572" y="1806996"/>
                  <a:pt x="3156473" y="893580"/>
                  <a:pt x="3331060" y="1093487"/>
                </a:cubicBezTo>
                <a:cubicBezTo>
                  <a:pt x="3505647" y="1293394"/>
                  <a:pt x="3639676" y="1794165"/>
                  <a:pt x="3630440" y="2154383"/>
                </a:cubicBezTo>
                <a:cubicBezTo>
                  <a:pt x="3621204" y="2514601"/>
                  <a:pt x="3138505" y="2235501"/>
                  <a:pt x="2970845" y="2340394"/>
                </a:cubicBezTo>
                <a:cubicBezTo>
                  <a:pt x="2872458" y="2583833"/>
                  <a:pt x="2733310" y="2284808"/>
                  <a:pt x="2305825" y="2575924"/>
                </a:cubicBezTo>
                <a:cubicBezTo>
                  <a:pt x="2188061" y="3037742"/>
                  <a:pt x="2333838" y="4526935"/>
                  <a:pt x="2264262" y="5111305"/>
                </a:cubicBezTo>
                <a:cubicBezTo>
                  <a:pt x="2679595" y="5418584"/>
                  <a:pt x="2567241" y="5592619"/>
                  <a:pt x="2304005" y="5721928"/>
                </a:cubicBezTo>
                <a:cubicBezTo>
                  <a:pt x="2040769" y="5851237"/>
                  <a:pt x="1072469" y="6113621"/>
                  <a:pt x="684845" y="5887160"/>
                </a:cubicBezTo>
                <a:cubicBezTo>
                  <a:pt x="297221" y="5660699"/>
                  <a:pt x="975789" y="4430124"/>
                  <a:pt x="851098" y="4016797"/>
                </a:cubicBezTo>
                <a:cubicBezTo>
                  <a:pt x="158371" y="3797434"/>
                  <a:pt x="206565" y="3412799"/>
                  <a:pt x="75244" y="3213233"/>
                </a:cubicBezTo>
                <a:cubicBezTo>
                  <a:pt x="-56077" y="3013667"/>
                  <a:pt x="-10720" y="2477656"/>
                  <a:pt x="174007" y="2237510"/>
                </a:cubicBezTo>
                <a:cubicBezTo>
                  <a:pt x="358734" y="1997364"/>
                  <a:pt x="731624" y="1974405"/>
                  <a:pt x="1183606" y="1772359"/>
                </a:cubicBezTo>
                <a:cubicBezTo>
                  <a:pt x="291697" y="849877"/>
                  <a:pt x="925476" y="0"/>
                  <a:pt x="1583568" y="0"/>
                </a:cubicBezTo>
                <a:close/>
              </a:path>
            </a:pathLst>
          </a:cu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D00EB8A-3541-4550-A040-BB8B84299FFE}"/>
              </a:ext>
            </a:extLst>
          </p:cNvPr>
          <p:cNvSpPr txBox="1"/>
          <p:nvPr/>
        </p:nvSpPr>
        <p:spPr>
          <a:xfrm>
            <a:off x="6709804" y="1146059"/>
            <a:ext cx="3859466" cy="923330"/>
          </a:xfrm>
          <a:prstGeom prst="rect">
            <a:avLst/>
          </a:prstGeom>
          <a:noFill/>
        </p:spPr>
        <p:txBody>
          <a:bodyPr wrap="square" rtlCol="0">
            <a:spAutoFit/>
          </a:bodyPr>
          <a:lstStyle/>
          <a:p>
            <a:r>
              <a:rPr lang="en-US" b="1" dirty="0">
                <a:latin typeface="Ink Free" panose="03080402000500000000" pitchFamily="66" charset="0"/>
              </a:rPr>
              <a:t>“I NEED 3 RECCOMMENDATIONS On How My Agents Can Coach Prospective Buyers On How To Ince!”</a:t>
            </a:r>
          </a:p>
        </p:txBody>
      </p:sp>
    </p:spTree>
    <p:extLst>
      <p:ext uri="{BB962C8B-B14F-4D97-AF65-F5344CB8AC3E}">
        <p14:creationId xmlns:p14="http://schemas.microsoft.com/office/powerpoint/2010/main" val="1427879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7DDE89-F88B-4304-A40E-0FFB306BE9AA}"/>
              </a:ext>
            </a:extLst>
          </p:cNvPr>
          <p:cNvPicPr>
            <a:picLocks noChangeAspect="1"/>
          </p:cNvPicPr>
          <p:nvPr/>
        </p:nvPicPr>
        <p:blipFill>
          <a:blip r:embed="rId3"/>
          <a:stretch>
            <a:fillRect/>
          </a:stretch>
        </p:blipFill>
        <p:spPr>
          <a:xfrm>
            <a:off x="9114402" y="2013809"/>
            <a:ext cx="2476121" cy="2085154"/>
          </a:xfrm>
          <a:prstGeom prst="rect">
            <a:avLst/>
          </a:prstGeom>
          <a:effectLst>
            <a:outerShdw blurRad="50800" dist="38100" dir="2700000" algn="tl" rotWithShape="0">
              <a:prstClr val="black">
                <a:alpha val="40000"/>
              </a:prstClr>
            </a:outerShdw>
          </a:effectLst>
        </p:spPr>
      </p:pic>
      <p:pic>
        <p:nvPicPr>
          <p:cNvPr id="2050" name="Picture 2" descr="3d Man With Money Clipart Clip Library Library Index - 3d White Man Png,  Transparent Png , Transparent Png Image - PNGitem">
            <a:extLst>
              <a:ext uri="{FF2B5EF4-FFF2-40B4-BE49-F238E27FC236}">
                <a16:creationId xmlns:a16="http://schemas.microsoft.com/office/drawing/2014/main" id="{7A24455E-8DF6-4C4F-AA4A-928F16D69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50" y="1401001"/>
            <a:ext cx="6758467" cy="51474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71451" y="166279"/>
            <a:ext cx="1657350" cy="539750"/>
          </a:xfrm>
        </p:spPr>
        <p:txBody>
          <a:bodyPr>
            <a:normAutofit fontScale="90000"/>
          </a:bodyPr>
          <a:lstStyle/>
          <a:p>
            <a:r>
              <a:rPr lang="en-US" dirty="0">
                <a:latin typeface="Century Gothic" panose="020B0502020202020204" pitchFamily="34" charset="0"/>
              </a:rPr>
              <a:t>Idea!</a:t>
            </a:r>
          </a:p>
        </p:txBody>
      </p:sp>
      <p:grpSp>
        <p:nvGrpSpPr>
          <p:cNvPr id="9" name="Group 8">
            <a:extLst>
              <a:ext uri="{FF2B5EF4-FFF2-40B4-BE49-F238E27FC236}">
                <a16:creationId xmlns:a16="http://schemas.microsoft.com/office/drawing/2014/main" id="{5DBDD315-1114-4A89-956F-F355DBCFF8D1}"/>
              </a:ext>
            </a:extLst>
          </p:cNvPr>
          <p:cNvGrpSpPr/>
          <p:nvPr/>
        </p:nvGrpSpPr>
        <p:grpSpPr>
          <a:xfrm>
            <a:off x="829650" y="1038711"/>
            <a:ext cx="4892277" cy="4061553"/>
            <a:chOff x="2091488" y="2877400"/>
            <a:chExt cx="4892277" cy="4061553"/>
          </a:xfrm>
        </p:grpSpPr>
        <p:pic>
          <p:nvPicPr>
            <p:cNvPr id="1028" name="Picture 4" descr="How can I find the value of my home in Nebraska?">
              <a:extLst>
                <a:ext uri="{FF2B5EF4-FFF2-40B4-BE49-F238E27FC236}">
                  <a16:creationId xmlns:a16="http://schemas.microsoft.com/office/drawing/2014/main" id="{74F596D4-414D-4058-A305-E1FB38BF3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712" y="4895075"/>
              <a:ext cx="2883053" cy="204387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4CF5AE-9CF0-4AB3-BD7F-6D2AF317785B}"/>
                </a:ext>
              </a:extLst>
            </p:cNvPr>
            <p:cNvSpPr txBox="1"/>
            <p:nvPr/>
          </p:nvSpPr>
          <p:spPr>
            <a:xfrm>
              <a:off x="2091488" y="2877400"/>
              <a:ext cx="4892277" cy="1077218"/>
            </a:xfrm>
            <a:prstGeom prst="rect">
              <a:avLst/>
            </a:prstGeom>
            <a:noFill/>
          </p:spPr>
          <p:txBody>
            <a:bodyPr wrap="square" rtlCol="0">
              <a:spAutoFit/>
            </a:bodyPr>
            <a:lstStyle/>
            <a:p>
              <a:r>
                <a:rPr lang="en-US" sz="3200" dirty="0">
                  <a:latin typeface="Century Gothic" panose="020B0502020202020204" pitchFamily="34" charset="0"/>
                </a:rPr>
                <a:t>A New Marketing Campaign Called…</a:t>
              </a:r>
            </a:p>
          </p:txBody>
        </p:sp>
      </p:grpSp>
      <p:sp>
        <p:nvSpPr>
          <p:cNvPr id="10" name="TextBox 9">
            <a:extLst>
              <a:ext uri="{FF2B5EF4-FFF2-40B4-BE49-F238E27FC236}">
                <a16:creationId xmlns:a16="http://schemas.microsoft.com/office/drawing/2014/main" id="{96DAB24C-E1B2-4FA0-AD7E-1F5BAFF1472F}"/>
              </a:ext>
            </a:extLst>
          </p:cNvPr>
          <p:cNvSpPr txBox="1"/>
          <p:nvPr/>
        </p:nvSpPr>
        <p:spPr>
          <a:xfrm>
            <a:off x="2246520" y="2293770"/>
            <a:ext cx="4067759" cy="584775"/>
          </a:xfrm>
          <a:prstGeom prst="rect">
            <a:avLst/>
          </a:prstGeom>
          <a:noFill/>
        </p:spPr>
        <p:txBody>
          <a:bodyPr wrap="square" rtlCol="0">
            <a:spAutoFit/>
          </a:bodyPr>
          <a:lstStyle/>
          <a:p>
            <a:r>
              <a:rPr lang="en-US" sz="3200" b="1" dirty="0">
                <a:solidFill>
                  <a:srgbClr val="C00000"/>
                </a:solidFill>
                <a:latin typeface="Ink Free" panose="03080402000500000000" pitchFamily="66" charset="0"/>
              </a:rPr>
              <a:t>WHATS IT WORTH!</a:t>
            </a:r>
          </a:p>
        </p:txBody>
      </p:sp>
      <p:sp>
        <p:nvSpPr>
          <p:cNvPr id="4" name="Speech Bubble: Oval 3">
            <a:extLst>
              <a:ext uri="{FF2B5EF4-FFF2-40B4-BE49-F238E27FC236}">
                <a16:creationId xmlns:a16="http://schemas.microsoft.com/office/drawing/2014/main" id="{275A9B6F-9D0A-405C-9ACD-93E1AEE9ADD7}"/>
              </a:ext>
            </a:extLst>
          </p:cNvPr>
          <p:cNvSpPr/>
          <p:nvPr/>
        </p:nvSpPr>
        <p:spPr>
          <a:xfrm>
            <a:off x="8166278" y="436154"/>
            <a:ext cx="3649933" cy="1682132"/>
          </a:xfrm>
          <a:prstGeom prst="wedgeEllipseCallout">
            <a:avLst>
              <a:gd name="adj1" fmla="val -64459"/>
              <a:gd name="adj2" fmla="val 53945"/>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D6E37F6-12BB-4922-B668-8F3D4DEF250C}"/>
              </a:ext>
            </a:extLst>
          </p:cNvPr>
          <p:cNvSpPr txBox="1">
            <a:spLocks/>
          </p:cNvSpPr>
          <p:nvPr/>
        </p:nvSpPr>
        <p:spPr>
          <a:xfrm>
            <a:off x="7157401" y="876339"/>
            <a:ext cx="1472003" cy="6530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Century Gothic" panose="020B0502020202020204" pitchFamily="34" charset="0"/>
              </a:rPr>
              <a:t>How?</a:t>
            </a:r>
          </a:p>
        </p:txBody>
      </p:sp>
      <p:sp>
        <p:nvSpPr>
          <p:cNvPr id="6" name="TextBox 5">
            <a:extLst>
              <a:ext uri="{FF2B5EF4-FFF2-40B4-BE49-F238E27FC236}">
                <a16:creationId xmlns:a16="http://schemas.microsoft.com/office/drawing/2014/main" id="{BF61725A-7C38-433D-961F-620A5931FEEA}"/>
              </a:ext>
            </a:extLst>
          </p:cNvPr>
          <p:cNvSpPr txBox="1"/>
          <p:nvPr/>
        </p:nvSpPr>
        <p:spPr>
          <a:xfrm>
            <a:off x="8711667" y="646035"/>
            <a:ext cx="2878856" cy="1323439"/>
          </a:xfrm>
          <a:prstGeom prst="rect">
            <a:avLst/>
          </a:prstGeom>
          <a:noFill/>
        </p:spPr>
        <p:txBody>
          <a:bodyPr wrap="square" rtlCol="0">
            <a:spAutoFit/>
          </a:bodyPr>
          <a:lstStyle/>
          <a:p>
            <a:r>
              <a:rPr lang="en-US" sz="2000" b="1" dirty="0">
                <a:latin typeface="Ink Free" panose="03080402000500000000" pitchFamily="66" charset="0"/>
              </a:rPr>
              <a:t>Develop web-based program that generates the prices of home instantly</a:t>
            </a:r>
          </a:p>
        </p:txBody>
      </p:sp>
    </p:spTree>
    <p:extLst>
      <p:ext uri="{BB962C8B-B14F-4D97-AF65-F5344CB8AC3E}">
        <p14:creationId xmlns:p14="http://schemas.microsoft.com/office/powerpoint/2010/main" val="3828022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0" y="16758"/>
            <a:ext cx="2701635" cy="539750"/>
          </a:xfrm>
        </p:spPr>
        <p:txBody>
          <a:bodyPr>
            <a:normAutofit fontScale="90000"/>
          </a:bodyPr>
          <a:lstStyle/>
          <a:p>
            <a:r>
              <a:rPr lang="en-US" dirty="0">
                <a:latin typeface="Century Gothic" panose="020B0502020202020204" pitchFamily="34" charset="0"/>
              </a:rPr>
              <a:t>Example:</a:t>
            </a:r>
          </a:p>
        </p:txBody>
      </p:sp>
      <p:grpSp>
        <p:nvGrpSpPr>
          <p:cNvPr id="25" name="Group 24">
            <a:extLst>
              <a:ext uri="{FF2B5EF4-FFF2-40B4-BE49-F238E27FC236}">
                <a16:creationId xmlns:a16="http://schemas.microsoft.com/office/drawing/2014/main" id="{6736592D-6106-4442-A10E-082F7F73A658}"/>
              </a:ext>
            </a:extLst>
          </p:cNvPr>
          <p:cNvGrpSpPr/>
          <p:nvPr/>
        </p:nvGrpSpPr>
        <p:grpSpPr>
          <a:xfrm>
            <a:off x="358796" y="556509"/>
            <a:ext cx="3243386" cy="2713164"/>
            <a:chOff x="5234395" y="3811514"/>
            <a:chExt cx="5737735" cy="2995718"/>
          </a:xfrm>
        </p:grpSpPr>
        <p:sp>
          <p:nvSpPr>
            <p:cNvPr id="27" name="Rectangle 26">
              <a:extLst>
                <a:ext uri="{FF2B5EF4-FFF2-40B4-BE49-F238E27FC236}">
                  <a16:creationId xmlns:a16="http://schemas.microsoft.com/office/drawing/2014/main" id="{C3109CF8-A92E-4BAE-AF33-7176810747DE}"/>
                </a:ext>
              </a:extLst>
            </p:cNvPr>
            <p:cNvSpPr/>
            <p:nvPr/>
          </p:nvSpPr>
          <p:spPr>
            <a:xfrm>
              <a:off x="5234395" y="3811514"/>
              <a:ext cx="5737735" cy="2995718"/>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C7BD4B9D-90DD-4F88-86A6-1596642249EB}"/>
                </a:ext>
              </a:extLst>
            </p:cNvPr>
            <p:cNvGrpSpPr/>
            <p:nvPr/>
          </p:nvGrpSpPr>
          <p:grpSpPr>
            <a:xfrm>
              <a:off x="5300879" y="3888756"/>
              <a:ext cx="5671250" cy="2918475"/>
              <a:chOff x="5300879" y="3888756"/>
              <a:chExt cx="5671250" cy="2918475"/>
            </a:xfrm>
          </p:grpSpPr>
          <p:pic>
            <p:nvPicPr>
              <p:cNvPr id="29" name="Picture 2" descr="How Much is My House Worth – 3 Free Methods to Get an Accurate Appraisal |  Household Improvements">
                <a:extLst>
                  <a:ext uri="{FF2B5EF4-FFF2-40B4-BE49-F238E27FC236}">
                    <a16:creationId xmlns:a16="http://schemas.microsoft.com/office/drawing/2014/main" id="{20EE5AC7-EDA8-475C-9FBD-0149CCCB2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151" y="4208882"/>
                <a:ext cx="5633978" cy="259834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29">
                <a:extLst>
                  <a:ext uri="{FF2B5EF4-FFF2-40B4-BE49-F238E27FC236}">
                    <a16:creationId xmlns:a16="http://schemas.microsoft.com/office/drawing/2014/main" id="{53BF8C8F-A7AD-4DFE-9E9F-CE0C7D7C3D1D}"/>
                  </a:ext>
                </a:extLst>
              </p:cNvPr>
              <p:cNvSpPr/>
              <p:nvPr/>
            </p:nvSpPr>
            <p:spPr>
              <a:xfrm>
                <a:off x="5300879" y="3934338"/>
                <a:ext cx="5633978" cy="25459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69236685-FA03-4F35-B664-CCFFC5719F39}"/>
                  </a:ext>
                </a:extLst>
              </p:cNvPr>
              <p:cNvSpPr txBox="1"/>
              <p:nvPr/>
            </p:nvSpPr>
            <p:spPr>
              <a:xfrm>
                <a:off x="5338150" y="3888756"/>
                <a:ext cx="1944058" cy="369332"/>
              </a:xfrm>
              <a:prstGeom prst="rect">
                <a:avLst/>
              </a:prstGeom>
              <a:noFill/>
            </p:spPr>
            <p:txBody>
              <a:bodyPr wrap="none" rtlCol="0">
                <a:spAutoFit/>
              </a:bodyPr>
              <a:lstStyle/>
              <a:p>
                <a:r>
                  <a:rPr lang="en-US" dirty="0">
                    <a:solidFill>
                      <a:schemeClr val="accent3"/>
                    </a:solidFill>
                  </a:rPr>
                  <a:t>Enter your address</a:t>
                </a:r>
              </a:p>
            </p:txBody>
          </p:sp>
          <p:sp>
            <p:nvSpPr>
              <p:cNvPr id="32" name="Rectangle: Rounded Corners 31">
                <a:extLst>
                  <a:ext uri="{FF2B5EF4-FFF2-40B4-BE49-F238E27FC236}">
                    <a16:creationId xmlns:a16="http://schemas.microsoft.com/office/drawing/2014/main" id="{71FBD6AD-D562-4CA4-A8C1-97D561D1462A}"/>
                  </a:ext>
                </a:extLst>
              </p:cNvPr>
              <p:cNvSpPr/>
              <p:nvPr/>
            </p:nvSpPr>
            <p:spPr>
              <a:xfrm>
                <a:off x="8496673" y="3957908"/>
                <a:ext cx="2402174" cy="231027"/>
              </a:xfrm>
              <a:prstGeom prst="roundRect">
                <a:avLst/>
              </a:prstGeom>
              <a:solidFill>
                <a:srgbClr val="46B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Get estimate</a:t>
                </a:r>
              </a:p>
            </p:txBody>
          </p:sp>
        </p:grpSp>
      </p:grpSp>
      <p:sp>
        <p:nvSpPr>
          <p:cNvPr id="4" name="TextBox 3">
            <a:extLst>
              <a:ext uri="{FF2B5EF4-FFF2-40B4-BE49-F238E27FC236}">
                <a16:creationId xmlns:a16="http://schemas.microsoft.com/office/drawing/2014/main" id="{4296DD58-51AD-4EE8-AF91-F6867BF4D002}"/>
              </a:ext>
            </a:extLst>
          </p:cNvPr>
          <p:cNvSpPr txBox="1"/>
          <p:nvPr/>
        </p:nvSpPr>
        <p:spPr>
          <a:xfrm>
            <a:off x="5638800" y="187176"/>
            <a:ext cx="1374735" cy="369332"/>
          </a:xfrm>
          <a:prstGeom prst="rect">
            <a:avLst/>
          </a:prstGeom>
          <a:noFill/>
        </p:spPr>
        <p:txBody>
          <a:bodyPr wrap="none" rtlCol="0">
            <a:spAutoFit/>
          </a:bodyPr>
          <a:lstStyle/>
          <a:p>
            <a:r>
              <a:rPr lang="en-US" dirty="0"/>
              <a:t>1. Example 1</a:t>
            </a:r>
          </a:p>
        </p:txBody>
      </p:sp>
      <p:sp>
        <p:nvSpPr>
          <p:cNvPr id="6" name="TextBox 5">
            <a:extLst>
              <a:ext uri="{FF2B5EF4-FFF2-40B4-BE49-F238E27FC236}">
                <a16:creationId xmlns:a16="http://schemas.microsoft.com/office/drawing/2014/main" id="{0385260B-A33F-49DA-8028-B6DDF8458FC4}"/>
              </a:ext>
            </a:extLst>
          </p:cNvPr>
          <p:cNvSpPr txBox="1"/>
          <p:nvPr/>
        </p:nvSpPr>
        <p:spPr>
          <a:xfrm>
            <a:off x="5687200" y="947717"/>
            <a:ext cx="1374735" cy="369332"/>
          </a:xfrm>
          <a:prstGeom prst="rect">
            <a:avLst/>
          </a:prstGeom>
          <a:noFill/>
        </p:spPr>
        <p:txBody>
          <a:bodyPr wrap="none" rtlCol="0">
            <a:spAutoFit/>
          </a:bodyPr>
          <a:lstStyle/>
          <a:p>
            <a:r>
              <a:rPr lang="en-US" dirty="0"/>
              <a:t>2. Example 2</a:t>
            </a:r>
          </a:p>
        </p:txBody>
      </p:sp>
      <p:sp>
        <p:nvSpPr>
          <p:cNvPr id="7" name="TextBox 6">
            <a:extLst>
              <a:ext uri="{FF2B5EF4-FFF2-40B4-BE49-F238E27FC236}">
                <a16:creationId xmlns:a16="http://schemas.microsoft.com/office/drawing/2014/main" id="{F44935B7-599D-4854-93A8-2ECBFB06B00E}"/>
              </a:ext>
            </a:extLst>
          </p:cNvPr>
          <p:cNvSpPr txBox="1"/>
          <p:nvPr/>
        </p:nvSpPr>
        <p:spPr>
          <a:xfrm>
            <a:off x="5687200" y="2303389"/>
            <a:ext cx="2703882" cy="369332"/>
          </a:xfrm>
          <a:prstGeom prst="rect">
            <a:avLst/>
          </a:prstGeom>
          <a:noFill/>
        </p:spPr>
        <p:txBody>
          <a:bodyPr wrap="none" rtlCol="0">
            <a:spAutoFit/>
          </a:bodyPr>
          <a:lstStyle/>
          <a:p>
            <a:r>
              <a:rPr lang="en-US" dirty="0"/>
              <a:t>3. Example  - Less Accurate</a:t>
            </a:r>
          </a:p>
        </p:txBody>
      </p:sp>
    </p:spTree>
    <p:extLst>
      <p:ext uri="{BB962C8B-B14F-4D97-AF65-F5344CB8AC3E}">
        <p14:creationId xmlns:p14="http://schemas.microsoft.com/office/powerpoint/2010/main" val="3488026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2C3DB-1FCA-4620-BF25-A6625BB637CC}"/>
              </a:ext>
            </a:extLst>
          </p:cNvPr>
          <p:cNvSpPr/>
          <p:nvPr/>
        </p:nvSpPr>
        <p:spPr>
          <a:xfrm>
            <a:off x="1357745" y="1000031"/>
            <a:ext cx="8575964" cy="4685550"/>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 y="16758"/>
            <a:ext cx="2161308" cy="539750"/>
          </a:xfrm>
        </p:spPr>
        <p:txBody>
          <a:bodyPr>
            <a:normAutofit fontScale="90000"/>
          </a:bodyPr>
          <a:lstStyle/>
          <a:p>
            <a:r>
              <a:rPr lang="en-US" dirty="0">
                <a:latin typeface="Century Gothic" panose="020B0502020202020204" pitchFamily="34" charset="0"/>
              </a:rPr>
              <a:t>Business</a:t>
            </a:r>
          </a:p>
        </p:txBody>
      </p:sp>
      <p:grpSp>
        <p:nvGrpSpPr>
          <p:cNvPr id="21" name="Group 20">
            <a:extLst>
              <a:ext uri="{FF2B5EF4-FFF2-40B4-BE49-F238E27FC236}">
                <a16:creationId xmlns:a16="http://schemas.microsoft.com/office/drawing/2014/main" id="{05E14E86-1DE0-47FB-A18B-65F0F262E933}"/>
              </a:ext>
            </a:extLst>
          </p:cNvPr>
          <p:cNvGrpSpPr/>
          <p:nvPr/>
        </p:nvGrpSpPr>
        <p:grpSpPr>
          <a:xfrm>
            <a:off x="1555362" y="1012134"/>
            <a:ext cx="8128966" cy="4060341"/>
            <a:chOff x="1638300" y="1778183"/>
            <a:chExt cx="6691312" cy="2722379"/>
          </a:xfrm>
        </p:grpSpPr>
        <p:sp>
          <p:nvSpPr>
            <p:cNvPr id="17" name="TextBox 16">
              <a:extLst>
                <a:ext uri="{FF2B5EF4-FFF2-40B4-BE49-F238E27FC236}">
                  <a16:creationId xmlns:a16="http://schemas.microsoft.com/office/drawing/2014/main" id="{E19E772B-10D8-4F48-A042-3A11925E9036}"/>
                </a:ext>
              </a:extLst>
            </p:cNvPr>
            <p:cNvSpPr txBox="1"/>
            <p:nvPr/>
          </p:nvSpPr>
          <p:spPr>
            <a:xfrm>
              <a:off x="4545140" y="1817428"/>
              <a:ext cx="2757488" cy="646331"/>
            </a:xfrm>
            <a:prstGeom prst="rect">
              <a:avLst/>
            </a:prstGeom>
            <a:solidFill>
              <a:schemeClr val="bg1"/>
            </a:solidFill>
          </p:spPr>
          <p:txBody>
            <a:bodyPr wrap="square" rtlCol="0">
              <a:spAutoFit/>
            </a:bodyPr>
            <a:lstStyle/>
            <a:p>
              <a:r>
                <a:rPr lang="en-US" sz="3600" b="1" spc="600" dirty="0">
                  <a:solidFill>
                    <a:srgbClr val="003300"/>
                  </a:solidFill>
                </a:rPr>
                <a:t>REALITY</a:t>
              </a:r>
            </a:p>
          </p:txBody>
        </p:sp>
        <p:pic>
          <p:nvPicPr>
            <p:cNvPr id="19" name="Picture 18" descr="Real Estate News | Seattle | Phoenix | Denver | San Diego | Indianapolis -  Agent - Success Stories | Page #3">
              <a:extLst>
                <a:ext uri="{FF2B5EF4-FFF2-40B4-BE49-F238E27FC236}">
                  <a16:creationId xmlns:a16="http://schemas.microsoft.com/office/drawing/2014/main" id="{AD8F3D3A-A444-479A-B2AE-75D068E0F4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1151" r="58522"/>
            <a:stretch/>
          </p:blipFill>
          <p:spPr bwMode="auto">
            <a:xfrm>
              <a:off x="6306830" y="1885651"/>
              <a:ext cx="2022782" cy="5098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al Estate News | Seattle | Phoenix | Denver | San Diego | Indianapolis -  Agent - Success Stories | Page #3">
              <a:extLst>
                <a:ext uri="{FF2B5EF4-FFF2-40B4-BE49-F238E27FC236}">
                  <a16:creationId xmlns:a16="http://schemas.microsoft.com/office/drawing/2014/main" id="{71D06C0E-93A9-4F3A-99D6-25C5189129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775"/>
            <a:stretch/>
          </p:blipFill>
          <p:spPr bwMode="auto">
            <a:xfrm>
              <a:off x="1638300" y="2357437"/>
              <a:ext cx="48768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273C298-8075-456C-B550-0281CE113779}"/>
                </a:ext>
              </a:extLst>
            </p:cNvPr>
            <p:cNvPicPr>
              <a:picLocks noChangeAspect="1"/>
            </p:cNvPicPr>
            <p:nvPr/>
          </p:nvPicPr>
          <p:blipFill rotWithShape="1">
            <a:blip r:embed="rId3">
              <a:extLst>
                <a:ext uri="{28A0092B-C50C-407E-A947-70E740481C1C}">
                  <a14:useLocalDpi xmlns:a14="http://schemas.microsoft.com/office/drawing/2010/main" val="0"/>
                </a:ext>
              </a:extLst>
            </a:blip>
            <a:srcRect t="17361"/>
            <a:stretch/>
          </p:blipFill>
          <p:spPr>
            <a:xfrm>
              <a:off x="6515100" y="2357437"/>
              <a:ext cx="1728907" cy="2143125"/>
            </a:xfrm>
            <a:prstGeom prst="rect">
              <a:avLst/>
            </a:prstGeom>
          </p:spPr>
        </p:pic>
        <p:sp>
          <p:nvSpPr>
            <p:cNvPr id="15" name="TextBox 14">
              <a:extLst>
                <a:ext uri="{FF2B5EF4-FFF2-40B4-BE49-F238E27FC236}">
                  <a16:creationId xmlns:a16="http://schemas.microsoft.com/office/drawing/2014/main" id="{CFDBCC02-4118-4782-B402-873E4858128C}"/>
                </a:ext>
              </a:extLst>
            </p:cNvPr>
            <p:cNvSpPr txBox="1"/>
            <p:nvPr/>
          </p:nvSpPr>
          <p:spPr>
            <a:xfrm>
              <a:off x="1638300" y="1778183"/>
              <a:ext cx="2953089" cy="474624"/>
            </a:xfrm>
            <a:prstGeom prst="rect">
              <a:avLst/>
            </a:prstGeom>
            <a:solidFill>
              <a:schemeClr val="bg1"/>
            </a:solidFill>
          </p:spPr>
          <p:txBody>
            <a:bodyPr wrap="square" rtlCol="0">
              <a:spAutoFit/>
            </a:bodyPr>
            <a:lstStyle/>
            <a:p>
              <a:r>
                <a:rPr lang="en-US" sz="4000" b="1" spc="600" dirty="0">
                  <a:solidFill>
                    <a:srgbClr val="003300"/>
                  </a:solidFill>
                </a:rPr>
                <a:t>King County</a:t>
              </a:r>
            </a:p>
          </p:txBody>
        </p:sp>
      </p:grpSp>
      <p:sp>
        <p:nvSpPr>
          <p:cNvPr id="4" name="TextBox 3">
            <a:extLst>
              <a:ext uri="{FF2B5EF4-FFF2-40B4-BE49-F238E27FC236}">
                <a16:creationId xmlns:a16="http://schemas.microsoft.com/office/drawing/2014/main" id="{A93FF096-345B-4407-866E-EB8373801898}"/>
              </a:ext>
            </a:extLst>
          </p:cNvPr>
          <p:cNvSpPr txBox="1"/>
          <p:nvPr/>
        </p:nvSpPr>
        <p:spPr>
          <a:xfrm>
            <a:off x="1357745" y="5967767"/>
            <a:ext cx="9895658" cy="523220"/>
          </a:xfrm>
          <a:prstGeom prst="rect">
            <a:avLst/>
          </a:prstGeom>
          <a:noFill/>
        </p:spPr>
        <p:txBody>
          <a:bodyPr wrap="none" rtlCol="0">
            <a:spAutoFit/>
          </a:bodyPr>
          <a:lstStyle/>
          <a:p>
            <a:r>
              <a:rPr lang="en-US" sz="2800" dirty="0">
                <a:latin typeface="Century Gothic" panose="020B0502020202020204" pitchFamily="34" charset="0"/>
              </a:rPr>
              <a:t>Opportunity: Increase Revenue From Seller Commissions</a:t>
            </a:r>
          </a:p>
        </p:txBody>
      </p:sp>
    </p:spTree>
    <p:extLst>
      <p:ext uri="{BB962C8B-B14F-4D97-AF65-F5344CB8AC3E}">
        <p14:creationId xmlns:p14="http://schemas.microsoft.com/office/powerpoint/2010/main" val="2727075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3d White Character Thinker On Stock Footage Video (100% Royalty-free)  9013162 | Shutterstock">
            <a:extLst>
              <a:ext uri="{FF2B5EF4-FFF2-40B4-BE49-F238E27FC236}">
                <a16:creationId xmlns:a16="http://schemas.microsoft.com/office/drawing/2014/main" id="{D0BAD05A-32B7-4F4D-9AF0-85C3ED1B04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1800" t="5308" r="17907" b="5308"/>
          <a:stretch>
            <a:fillRect/>
          </a:stretch>
        </p:blipFill>
        <p:spPr bwMode="auto">
          <a:xfrm>
            <a:off x="9589079" y="3894094"/>
            <a:ext cx="2276827" cy="2963906"/>
          </a:xfrm>
          <a:custGeom>
            <a:avLst/>
            <a:gdLst>
              <a:gd name="connsiteX0" fmla="*/ 2446485 w 4892970"/>
              <a:gd name="connsiteY0" fmla="*/ 0 h 4086676"/>
              <a:gd name="connsiteX1" fmla="*/ 4892970 w 4892970"/>
              <a:gd name="connsiteY1" fmla="*/ 2043338 h 4086676"/>
              <a:gd name="connsiteX2" fmla="*/ 2446485 w 4892970"/>
              <a:gd name="connsiteY2" fmla="*/ 4086676 h 4086676"/>
              <a:gd name="connsiteX3" fmla="*/ 0 w 4892970"/>
              <a:gd name="connsiteY3" fmla="*/ 2043338 h 4086676"/>
              <a:gd name="connsiteX4" fmla="*/ 2446485 w 4892970"/>
              <a:gd name="connsiteY4" fmla="*/ 0 h 408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2970" h="4086676">
                <a:moveTo>
                  <a:pt x="2446485" y="0"/>
                </a:moveTo>
                <a:cubicBezTo>
                  <a:pt x="3797641" y="0"/>
                  <a:pt x="4892970" y="914834"/>
                  <a:pt x="4892970" y="2043338"/>
                </a:cubicBezTo>
                <a:cubicBezTo>
                  <a:pt x="4892970" y="3171842"/>
                  <a:pt x="3797641" y="4086676"/>
                  <a:pt x="2446485" y="4086676"/>
                </a:cubicBezTo>
                <a:cubicBezTo>
                  <a:pt x="1095329" y="4086676"/>
                  <a:pt x="0" y="3171842"/>
                  <a:pt x="0" y="2043338"/>
                </a:cubicBezTo>
                <a:cubicBezTo>
                  <a:pt x="0" y="914834"/>
                  <a:pt x="1095329" y="0"/>
                  <a:pt x="2446485"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pic>
        <p:nvPicPr>
          <p:cNvPr id="1026" name="Picture 2">
            <a:extLst>
              <a:ext uri="{FF2B5EF4-FFF2-40B4-BE49-F238E27FC236}">
                <a16:creationId xmlns:a16="http://schemas.microsoft.com/office/drawing/2014/main" id="{F6314C04-F83B-438F-AA2E-7872A06208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6315" y="556508"/>
            <a:ext cx="5110859" cy="515982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835785E4-AF04-451D-97A7-39ED39D75C45}"/>
              </a:ext>
            </a:extLst>
          </p:cNvPr>
          <p:cNvGrpSpPr/>
          <p:nvPr/>
        </p:nvGrpSpPr>
        <p:grpSpPr>
          <a:xfrm>
            <a:off x="1402123" y="1597817"/>
            <a:ext cx="1750422" cy="666206"/>
            <a:chOff x="3738051" y="1434298"/>
            <a:chExt cx="1750422" cy="666206"/>
          </a:xfrm>
        </p:grpSpPr>
        <p:sp>
          <p:nvSpPr>
            <p:cNvPr id="5" name="Rectangle: Rounded Corners 4">
              <a:extLst>
                <a:ext uri="{FF2B5EF4-FFF2-40B4-BE49-F238E27FC236}">
                  <a16:creationId xmlns:a16="http://schemas.microsoft.com/office/drawing/2014/main" id="{550C3B72-8B5C-43BC-82DC-C05FB869BCB5}"/>
                </a:ext>
              </a:extLst>
            </p:cNvPr>
            <p:cNvSpPr/>
            <p:nvPr/>
          </p:nvSpPr>
          <p:spPr>
            <a:xfrm>
              <a:off x="3738051" y="1434298"/>
              <a:ext cx="1750422" cy="666206"/>
            </a:xfrm>
            <a:prstGeom prst="round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8A5BAC-C2D0-47B3-833B-014BA9187752}"/>
                </a:ext>
              </a:extLst>
            </p:cNvPr>
            <p:cNvSpPr txBox="1"/>
            <p:nvPr/>
          </p:nvSpPr>
          <p:spPr>
            <a:xfrm>
              <a:off x="3821038" y="1598124"/>
              <a:ext cx="1667435" cy="338554"/>
            </a:xfrm>
            <a:prstGeom prst="rect">
              <a:avLst/>
            </a:prstGeom>
            <a:noFill/>
          </p:spPr>
          <p:txBody>
            <a:bodyPr wrap="square" rtlCol="0">
              <a:spAutoFit/>
            </a:bodyPr>
            <a:lstStyle/>
            <a:p>
              <a:r>
                <a:rPr lang="en-US" sz="1600" dirty="0"/>
                <a:t>Business Strategy</a:t>
              </a:r>
            </a:p>
          </p:txBody>
        </p:sp>
      </p:grpSp>
      <p:sp>
        <p:nvSpPr>
          <p:cNvPr id="7" name="Freeform: Shape 6">
            <a:extLst>
              <a:ext uri="{FF2B5EF4-FFF2-40B4-BE49-F238E27FC236}">
                <a16:creationId xmlns:a16="http://schemas.microsoft.com/office/drawing/2014/main" id="{40C8A2C9-680B-439E-81BE-30985A377D6A}"/>
              </a:ext>
            </a:extLst>
          </p:cNvPr>
          <p:cNvSpPr/>
          <p:nvPr/>
        </p:nvSpPr>
        <p:spPr>
          <a:xfrm>
            <a:off x="3074640" y="1467761"/>
            <a:ext cx="1095846" cy="161900"/>
          </a:xfrm>
          <a:custGeom>
            <a:avLst/>
            <a:gdLst>
              <a:gd name="connsiteX0" fmla="*/ 0 w 1567543"/>
              <a:gd name="connsiteY0" fmla="*/ 264438 h 264438"/>
              <a:gd name="connsiteX1" fmla="*/ 130628 w 1567543"/>
              <a:gd name="connsiteY1" fmla="*/ 212187 h 264438"/>
              <a:gd name="connsiteX2" fmla="*/ 418011 w 1567543"/>
              <a:gd name="connsiteY2" fmla="*/ 159935 h 264438"/>
              <a:gd name="connsiteX3" fmla="*/ 627017 w 1567543"/>
              <a:gd name="connsiteY3" fmla="*/ 133810 h 264438"/>
              <a:gd name="connsiteX4" fmla="*/ 914400 w 1567543"/>
              <a:gd name="connsiteY4" fmla="*/ 81558 h 264438"/>
              <a:gd name="connsiteX5" fmla="*/ 992777 w 1567543"/>
              <a:gd name="connsiteY5" fmla="*/ 55432 h 264438"/>
              <a:gd name="connsiteX6" fmla="*/ 1123406 w 1567543"/>
              <a:gd name="connsiteY6" fmla="*/ 29307 h 264438"/>
              <a:gd name="connsiteX7" fmla="*/ 1201783 w 1567543"/>
              <a:gd name="connsiteY7" fmla="*/ 3181 h 264438"/>
              <a:gd name="connsiteX8" fmla="*/ 1567543 w 1567543"/>
              <a:gd name="connsiteY8" fmla="*/ 3181 h 264438"/>
              <a:gd name="connsiteX0" fmla="*/ 0 w 1567543"/>
              <a:gd name="connsiteY0" fmla="*/ 264438 h 264438"/>
              <a:gd name="connsiteX1" fmla="*/ 130628 w 1567543"/>
              <a:gd name="connsiteY1" fmla="*/ 212187 h 264438"/>
              <a:gd name="connsiteX2" fmla="*/ 418011 w 1567543"/>
              <a:gd name="connsiteY2" fmla="*/ 159935 h 264438"/>
              <a:gd name="connsiteX3" fmla="*/ 914400 w 1567543"/>
              <a:gd name="connsiteY3" fmla="*/ 81558 h 264438"/>
              <a:gd name="connsiteX4" fmla="*/ 992777 w 1567543"/>
              <a:gd name="connsiteY4" fmla="*/ 55432 h 264438"/>
              <a:gd name="connsiteX5" fmla="*/ 1123406 w 1567543"/>
              <a:gd name="connsiteY5" fmla="*/ 29307 h 264438"/>
              <a:gd name="connsiteX6" fmla="*/ 1201783 w 1567543"/>
              <a:gd name="connsiteY6" fmla="*/ 3181 h 264438"/>
              <a:gd name="connsiteX7" fmla="*/ 1567543 w 1567543"/>
              <a:gd name="connsiteY7" fmla="*/ 3181 h 264438"/>
              <a:gd name="connsiteX0" fmla="*/ 0 w 1567543"/>
              <a:gd name="connsiteY0" fmla="*/ 264438 h 264438"/>
              <a:gd name="connsiteX1" fmla="*/ 130628 w 1567543"/>
              <a:gd name="connsiteY1" fmla="*/ 212187 h 264438"/>
              <a:gd name="connsiteX2" fmla="*/ 914400 w 1567543"/>
              <a:gd name="connsiteY2" fmla="*/ 81558 h 264438"/>
              <a:gd name="connsiteX3" fmla="*/ 992777 w 1567543"/>
              <a:gd name="connsiteY3" fmla="*/ 55432 h 264438"/>
              <a:gd name="connsiteX4" fmla="*/ 1123406 w 1567543"/>
              <a:gd name="connsiteY4" fmla="*/ 29307 h 264438"/>
              <a:gd name="connsiteX5" fmla="*/ 1201783 w 1567543"/>
              <a:gd name="connsiteY5" fmla="*/ 3181 h 264438"/>
              <a:gd name="connsiteX6" fmla="*/ 1567543 w 1567543"/>
              <a:gd name="connsiteY6" fmla="*/ 3181 h 264438"/>
              <a:gd name="connsiteX0" fmla="*/ 0 w 1567543"/>
              <a:gd name="connsiteY0" fmla="*/ 264438 h 264438"/>
              <a:gd name="connsiteX1" fmla="*/ 914400 w 1567543"/>
              <a:gd name="connsiteY1" fmla="*/ 81558 h 264438"/>
              <a:gd name="connsiteX2" fmla="*/ 992777 w 1567543"/>
              <a:gd name="connsiteY2" fmla="*/ 55432 h 264438"/>
              <a:gd name="connsiteX3" fmla="*/ 1123406 w 1567543"/>
              <a:gd name="connsiteY3" fmla="*/ 29307 h 264438"/>
              <a:gd name="connsiteX4" fmla="*/ 1201783 w 1567543"/>
              <a:gd name="connsiteY4" fmla="*/ 3181 h 264438"/>
              <a:gd name="connsiteX5" fmla="*/ 1567543 w 1567543"/>
              <a:gd name="connsiteY5" fmla="*/ 3181 h 264438"/>
              <a:gd name="connsiteX0" fmla="*/ 0 w 1567543"/>
              <a:gd name="connsiteY0" fmla="*/ 264438 h 264438"/>
              <a:gd name="connsiteX1" fmla="*/ 914400 w 1567543"/>
              <a:gd name="connsiteY1" fmla="*/ 81558 h 264438"/>
              <a:gd name="connsiteX2" fmla="*/ 1123406 w 1567543"/>
              <a:gd name="connsiteY2" fmla="*/ 29307 h 264438"/>
              <a:gd name="connsiteX3" fmla="*/ 1201783 w 1567543"/>
              <a:gd name="connsiteY3" fmla="*/ 3181 h 264438"/>
              <a:gd name="connsiteX4" fmla="*/ 1567543 w 1567543"/>
              <a:gd name="connsiteY4" fmla="*/ 3181 h 264438"/>
              <a:gd name="connsiteX0" fmla="*/ 0 w 1567543"/>
              <a:gd name="connsiteY0" fmla="*/ 261257 h 261257"/>
              <a:gd name="connsiteX1" fmla="*/ 914400 w 1567543"/>
              <a:gd name="connsiteY1" fmla="*/ 78377 h 261257"/>
              <a:gd name="connsiteX2" fmla="*/ 1123406 w 1567543"/>
              <a:gd name="connsiteY2" fmla="*/ 26126 h 261257"/>
              <a:gd name="connsiteX3" fmla="*/ 1567543 w 1567543"/>
              <a:gd name="connsiteY3" fmla="*/ 0 h 261257"/>
              <a:gd name="connsiteX0" fmla="*/ 0 w 1123406"/>
              <a:gd name="connsiteY0" fmla="*/ 235131 h 235131"/>
              <a:gd name="connsiteX1" fmla="*/ 914400 w 1123406"/>
              <a:gd name="connsiteY1" fmla="*/ 52251 h 235131"/>
              <a:gd name="connsiteX2" fmla="*/ 1123406 w 1123406"/>
              <a:gd name="connsiteY2" fmla="*/ 0 h 235131"/>
              <a:gd name="connsiteX0" fmla="*/ 0 w 914400"/>
              <a:gd name="connsiteY0" fmla="*/ 182880 h 182880"/>
              <a:gd name="connsiteX1" fmla="*/ 914400 w 914400"/>
              <a:gd name="connsiteY1" fmla="*/ 0 h 182880"/>
              <a:gd name="connsiteX0" fmla="*/ 0 w 914400"/>
              <a:gd name="connsiteY0" fmla="*/ 182880 h 182880"/>
              <a:gd name="connsiteX1" fmla="*/ 470263 w 914400"/>
              <a:gd name="connsiteY1" fmla="*/ 104502 h 182880"/>
              <a:gd name="connsiteX2" fmla="*/ 914400 w 914400"/>
              <a:gd name="connsiteY2" fmla="*/ 0 h 182880"/>
              <a:gd name="connsiteX0" fmla="*/ 0 w 914400"/>
              <a:gd name="connsiteY0" fmla="*/ 496390 h 496390"/>
              <a:gd name="connsiteX1" fmla="*/ 705394 w 914400"/>
              <a:gd name="connsiteY1" fmla="*/ 0 h 496390"/>
              <a:gd name="connsiteX2" fmla="*/ 914400 w 914400"/>
              <a:gd name="connsiteY2" fmla="*/ 313510 h 496390"/>
              <a:gd name="connsiteX0" fmla="*/ 0 w 1593668"/>
              <a:gd name="connsiteY0" fmla="*/ 705396 h 705396"/>
              <a:gd name="connsiteX1" fmla="*/ 1384662 w 1593668"/>
              <a:gd name="connsiteY1" fmla="*/ 0 h 705396"/>
              <a:gd name="connsiteX2" fmla="*/ 1593668 w 1593668"/>
              <a:gd name="connsiteY2" fmla="*/ 313510 h 705396"/>
              <a:gd name="connsiteX0" fmla="*/ 0 w 1907177"/>
              <a:gd name="connsiteY0" fmla="*/ 705396 h 705396"/>
              <a:gd name="connsiteX1" fmla="*/ 1384662 w 1907177"/>
              <a:gd name="connsiteY1" fmla="*/ 0 h 705396"/>
              <a:gd name="connsiteX2" fmla="*/ 1907177 w 1907177"/>
              <a:gd name="connsiteY2" fmla="*/ 52253 h 705396"/>
              <a:gd name="connsiteX0" fmla="*/ 0 w 1907177"/>
              <a:gd name="connsiteY0" fmla="*/ 653143 h 653143"/>
              <a:gd name="connsiteX1" fmla="*/ 1123405 w 1907177"/>
              <a:gd name="connsiteY1" fmla="*/ 26124 h 653143"/>
              <a:gd name="connsiteX2" fmla="*/ 1907177 w 1907177"/>
              <a:gd name="connsiteY2" fmla="*/ 0 h 653143"/>
              <a:gd name="connsiteX0" fmla="*/ 0 w 1907177"/>
              <a:gd name="connsiteY0" fmla="*/ 713413 h 713413"/>
              <a:gd name="connsiteX1" fmla="*/ 1123405 w 1907177"/>
              <a:gd name="connsiteY1" fmla="*/ 86394 h 713413"/>
              <a:gd name="connsiteX2" fmla="*/ 1907177 w 1907177"/>
              <a:gd name="connsiteY2" fmla="*/ 60270 h 713413"/>
              <a:gd name="connsiteX0" fmla="*/ 0 w 1907177"/>
              <a:gd name="connsiteY0" fmla="*/ 799076 h 799076"/>
              <a:gd name="connsiteX1" fmla="*/ 705393 w 1907177"/>
              <a:gd name="connsiteY1" fmla="*/ 67555 h 799076"/>
              <a:gd name="connsiteX2" fmla="*/ 1907177 w 1907177"/>
              <a:gd name="connsiteY2" fmla="*/ 145933 h 799076"/>
              <a:gd name="connsiteX0" fmla="*/ 0 w 1907177"/>
              <a:gd name="connsiteY0" fmla="*/ 809938 h 809938"/>
              <a:gd name="connsiteX1" fmla="*/ 705393 w 1907177"/>
              <a:gd name="connsiteY1" fmla="*/ 78417 h 809938"/>
              <a:gd name="connsiteX2" fmla="*/ 1907177 w 1907177"/>
              <a:gd name="connsiteY2" fmla="*/ 156795 h 809938"/>
              <a:gd name="connsiteX0" fmla="*/ 0 w 1907177"/>
              <a:gd name="connsiteY0" fmla="*/ 809938 h 809938"/>
              <a:gd name="connsiteX1" fmla="*/ 705393 w 1907177"/>
              <a:gd name="connsiteY1" fmla="*/ 78417 h 809938"/>
              <a:gd name="connsiteX2" fmla="*/ 1907177 w 1907177"/>
              <a:gd name="connsiteY2" fmla="*/ 156795 h 809938"/>
              <a:gd name="connsiteX0" fmla="*/ 0 w 2220685"/>
              <a:gd name="connsiteY0" fmla="*/ 741730 h 741730"/>
              <a:gd name="connsiteX1" fmla="*/ 705393 w 2220685"/>
              <a:gd name="connsiteY1" fmla="*/ 10209 h 741730"/>
              <a:gd name="connsiteX2" fmla="*/ 2220685 w 2220685"/>
              <a:gd name="connsiteY2" fmla="*/ 271467 h 741730"/>
              <a:gd name="connsiteX0" fmla="*/ 0 w 2220685"/>
              <a:gd name="connsiteY0" fmla="*/ 921660 h 921660"/>
              <a:gd name="connsiteX1" fmla="*/ 966650 w 2220685"/>
              <a:gd name="connsiteY1" fmla="*/ 7259 h 921660"/>
              <a:gd name="connsiteX2" fmla="*/ 2220685 w 2220685"/>
              <a:gd name="connsiteY2" fmla="*/ 451397 h 921660"/>
              <a:gd name="connsiteX0" fmla="*/ 0 w 2220685"/>
              <a:gd name="connsiteY0" fmla="*/ 921660 h 921660"/>
              <a:gd name="connsiteX1" fmla="*/ 966650 w 2220685"/>
              <a:gd name="connsiteY1" fmla="*/ 7259 h 921660"/>
              <a:gd name="connsiteX2" fmla="*/ 2220685 w 2220685"/>
              <a:gd name="connsiteY2" fmla="*/ 451397 h 921660"/>
              <a:gd name="connsiteX0" fmla="*/ 0 w 2220685"/>
              <a:gd name="connsiteY0" fmla="*/ 921660 h 921660"/>
              <a:gd name="connsiteX1" fmla="*/ 966650 w 2220685"/>
              <a:gd name="connsiteY1" fmla="*/ 7259 h 921660"/>
              <a:gd name="connsiteX2" fmla="*/ 2220685 w 2220685"/>
              <a:gd name="connsiteY2" fmla="*/ 451397 h 921660"/>
              <a:gd name="connsiteX0" fmla="*/ 0 w 2612571"/>
              <a:gd name="connsiteY0" fmla="*/ 575425 h 575425"/>
              <a:gd name="connsiteX1" fmla="*/ 1358536 w 2612571"/>
              <a:gd name="connsiteY1" fmla="*/ 658 h 575425"/>
              <a:gd name="connsiteX2" fmla="*/ 2612571 w 2612571"/>
              <a:gd name="connsiteY2" fmla="*/ 444796 h 575425"/>
              <a:gd name="connsiteX0" fmla="*/ 0 w 2612571"/>
              <a:gd name="connsiteY0" fmla="*/ 1038834 h 1038834"/>
              <a:gd name="connsiteX1" fmla="*/ 1046588 w 2612571"/>
              <a:gd name="connsiteY1" fmla="*/ 355 h 1038834"/>
              <a:gd name="connsiteX2" fmla="*/ 2612571 w 2612571"/>
              <a:gd name="connsiteY2" fmla="*/ 908205 h 1038834"/>
              <a:gd name="connsiteX0" fmla="*/ 0 w 2612571"/>
              <a:gd name="connsiteY0" fmla="*/ 1050353 h 1050353"/>
              <a:gd name="connsiteX1" fmla="*/ 1046588 w 2612571"/>
              <a:gd name="connsiteY1" fmla="*/ 11874 h 1050353"/>
              <a:gd name="connsiteX2" fmla="*/ 2612571 w 2612571"/>
              <a:gd name="connsiteY2" fmla="*/ 919724 h 1050353"/>
              <a:gd name="connsiteX0" fmla="*/ 0 w 2612571"/>
              <a:gd name="connsiteY0" fmla="*/ 1280282 h 1280282"/>
              <a:gd name="connsiteX1" fmla="*/ 1241557 w 2612571"/>
              <a:gd name="connsiteY1" fmla="*/ 9948 h 1280282"/>
              <a:gd name="connsiteX2" fmla="*/ 2612571 w 2612571"/>
              <a:gd name="connsiteY2" fmla="*/ 1149653 h 1280282"/>
            </a:gdLst>
            <a:ahLst/>
            <a:cxnLst>
              <a:cxn ang="0">
                <a:pos x="connsiteX0" y="connsiteY0"/>
              </a:cxn>
              <a:cxn ang="0">
                <a:pos x="connsiteX1" y="connsiteY1"/>
              </a:cxn>
              <a:cxn ang="0">
                <a:pos x="connsiteX2" y="connsiteY2"/>
              </a:cxn>
            </a:cxnLst>
            <a:rect l="l" t="t" r="r" b="b"/>
            <a:pathLst>
              <a:path w="2612571" h="1280282">
                <a:moveTo>
                  <a:pt x="0" y="1280282"/>
                </a:moveTo>
                <a:cubicBezTo>
                  <a:pt x="235131" y="1036442"/>
                  <a:pt x="533174" y="147647"/>
                  <a:pt x="1241557" y="9948"/>
                </a:cubicBezTo>
                <a:cubicBezTo>
                  <a:pt x="1949940" y="-127751"/>
                  <a:pt x="2307771" y="1210613"/>
                  <a:pt x="2612571" y="1149653"/>
                </a:cubicBezTo>
              </a:path>
            </a:pathLst>
          </a:custGeom>
          <a:noFill/>
          <a:ln w="69850">
            <a:solidFill>
              <a:srgbClr val="79BC4E"/>
            </a:solidFill>
            <a:prstDash val="sysDash"/>
            <a:tailEnd type="stealt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Oval 10">
            <a:extLst>
              <a:ext uri="{FF2B5EF4-FFF2-40B4-BE49-F238E27FC236}">
                <a16:creationId xmlns:a16="http://schemas.microsoft.com/office/drawing/2014/main" id="{237DD482-9837-4480-8955-AE39AFEC74EE}"/>
              </a:ext>
            </a:extLst>
          </p:cNvPr>
          <p:cNvSpPr/>
          <p:nvPr/>
        </p:nvSpPr>
        <p:spPr>
          <a:xfrm>
            <a:off x="8332533" y="2211962"/>
            <a:ext cx="3199698" cy="1682132"/>
          </a:xfrm>
          <a:prstGeom prst="wedgeEllipseCallout">
            <a:avLst>
              <a:gd name="adj1" fmla="val -28087"/>
              <a:gd name="adj2" fmla="val 48180"/>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81ECCB-ECCD-4BD8-B950-375DD5C594BF}"/>
              </a:ext>
            </a:extLst>
          </p:cNvPr>
          <p:cNvSpPr txBox="1"/>
          <p:nvPr/>
        </p:nvSpPr>
        <p:spPr>
          <a:xfrm>
            <a:off x="8722794" y="2900597"/>
            <a:ext cx="3139321" cy="738664"/>
          </a:xfrm>
          <a:prstGeom prst="rect">
            <a:avLst/>
          </a:prstGeom>
          <a:noFill/>
        </p:spPr>
        <p:txBody>
          <a:bodyPr wrap="square" rtlCol="0">
            <a:spAutoFit/>
          </a:bodyPr>
          <a:lstStyle/>
          <a:p>
            <a:pPr marL="111125" indent="-111125">
              <a:buFontTx/>
              <a:buChar char="-"/>
            </a:pPr>
            <a:r>
              <a:rPr lang="en-US" sz="1400" dirty="0"/>
              <a:t>Can we do this with one model?</a:t>
            </a:r>
          </a:p>
          <a:p>
            <a:pPr marL="111125" indent="-111125">
              <a:buFontTx/>
              <a:buChar char="-"/>
            </a:pPr>
            <a:r>
              <a:rPr lang="en-US" sz="1400" dirty="0"/>
              <a:t>If not, who should we target?</a:t>
            </a:r>
          </a:p>
          <a:p>
            <a:pPr marL="111125" indent="-111125">
              <a:buFontTx/>
              <a:buChar char="-"/>
            </a:pPr>
            <a:r>
              <a:rPr lang="en-US" sz="1400" dirty="0"/>
              <a:t>What data do we need?</a:t>
            </a:r>
          </a:p>
        </p:txBody>
      </p:sp>
      <p:sp>
        <p:nvSpPr>
          <p:cNvPr id="3" name="Speech Bubble: Oval 2">
            <a:extLst>
              <a:ext uri="{FF2B5EF4-FFF2-40B4-BE49-F238E27FC236}">
                <a16:creationId xmlns:a16="http://schemas.microsoft.com/office/drawing/2014/main" id="{CAFFF486-DDA3-4758-BCA9-9A8C1DA7CF60}"/>
              </a:ext>
            </a:extLst>
          </p:cNvPr>
          <p:cNvSpPr/>
          <p:nvPr/>
        </p:nvSpPr>
        <p:spPr>
          <a:xfrm>
            <a:off x="715297" y="2411837"/>
            <a:ext cx="2073665" cy="1357001"/>
          </a:xfrm>
          <a:prstGeom prst="wedgeEllipseCallout">
            <a:avLst>
              <a:gd name="adj1" fmla="val 32477"/>
              <a:gd name="adj2" fmla="val -67357"/>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90FA69-88FB-4514-8D94-4F905F1FC8E8}"/>
              </a:ext>
            </a:extLst>
          </p:cNvPr>
          <p:cNvSpPr txBox="1"/>
          <p:nvPr/>
        </p:nvSpPr>
        <p:spPr>
          <a:xfrm>
            <a:off x="1015169" y="2701562"/>
            <a:ext cx="1473919" cy="646331"/>
          </a:xfrm>
          <a:prstGeom prst="rect">
            <a:avLst/>
          </a:prstGeom>
          <a:noFill/>
        </p:spPr>
        <p:txBody>
          <a:bodyPr wrap="square" rtlCol="0">
            <a:spAutoFit/>
          </a:bodyPr>
          <a:lstStyle/>
          <a:p>
            <a:r>
              <a:rPr lang="en-US" dirty="0"/>
              <a:t>“Mainstream</a:t>
            </a:r>
          </a:p>
          <a:p>
            <a:r>
              <a:rPr lang="en-US" dirty="0"/>
              <a:t> Sellers”</a:t>
            </a:r>
          </a:p>
        </p:txBody>
      </p:sp>
      <p:sp>
        <p:nvSpPr>
          <p:cNvPr id="22" name="Speech Bubble: Oval 21">
            <a:extLst>
              <a:ext uri="{FF2B5EF4-FFF2-40B4-BE49-F238E27FC236}">
                <a16:creationId xmlns:a16="http://schemas.microsoft.com/office/drawing/2014/main" id="{B8B00EBB-706A-4A85-A615-B8894223C987}"/>
              </a:ext>
            </a:extLst>
          </p:cNvPr>
          <p:cNvSpPr/>
          <p:nvPr/>
        </p:nvSpPr>
        <p:spPr>
          <a:xfrm>
            <a:off x="8771975" y="935074"/>
            <a:ext cx="3199698" cy="1039503"/>
          </a:xfrm>
          <a:prstGeom prst="wedgeEllipseCallout">
            <a:avLst>
              <a:gd name="adj1" fmla="val -13642"/>
              <a:gd name="adj2" fmla="val 75806"/>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4FCE2FD-8451-4963-8B2C-53699309B90B}"/>
              </a:ext>
            </a:extLst>
          </p:cNvPr>
          <p:cNvSpPr txBox="1"/>
          <p:nvPr/>
        </p:nvSpPr>
        <p:spPr>
          <a:xfrm>
            <a:off x="9155685" y="1096622"/>
            <a:ext cx="2706430" cy="646331"/>
          </a:xfrm>
          <a:prstGeom prst="rect">
            <a:avLst/>
          </a:prstGeom>
          <a:noFill/>
        </p:spPr>
        <p:txBody>
          <a:bodyPr wrap="square" rtlCol="0">
            <a:spAutoFit/>
          </a:bodyPr>
          <a:lstStyle/>
          <a:p>
            <a:r>
              <a:rPr lang="en-US" dirty="0">
                <a:latin typeface="Ink Free" panose="03080402000500000000" pitchFamily="66" charset="0"/>
              </a:rPr>
              <a:t>“…Oh Yea and make sure to </a:t>
            </a:r>
            <a:r>
              <a:rPr lang="en-US" b="1" dirty="0">
                <a:latin typeface="Ink Free" panose="03080402000500000000" pitchFamily="66" charset="0"/>
              </a:rPr>
              <a:t>Maximize  Reach!”</a:t>
            </a:r>
          </a:p>
        </p:txBody>
      </p:sp>
      <p:pic>
        <p:nvPicPr>
          <p:cNvPr id="29" name="Picture 28" descr="Library of 3d person image free library release png files ▻▻▻ Clipart Art  2019">
            <a:extLst>
              <a:ext uri="{FF2B5EF4-FFF2-40B4-BE49-F238E27FC236}">
                <a16:creationId xmlns:a16="http://schemas.microsoft.com/office/drawing/2014/main" id="{DEDB49C3-1ED8-48CC-B6D6-6F1EE74B02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863" t="5267" r="18509" b="7592"/>
          <a:stretch>
            <a:fillRect/>
          </a:stretch>
        </p:blipFill>
        <p:spPr bwMode="auto">
          <a:xfrm>
            <a:off x="8059632" y="3815041"/>
            <a:ext cx="1802348" cy="2966478"/>
          </a:xfrm>
          <a:custGeom>
            <a:avLst/>
            <a:gdLst>
              <a:gd name="connsiteX0" fmla="*/ 1583568 w 3630890"/>
              <a:gd name="connsiteY0" fmla="*/ 0 h 5976068"/>
              <a:gd name="connsiteX1" fmla="*/ 1890188 w 3630890"/>
              <a:gd name="connsiteY1" fmla="*/ 1772359 h 5976068"/>
              <a:gd name="connsiteX2" fmla="*/ 2984699 w 3630890"/>
              <a:gd name="connsiteY2" fmla="*/ 1744650 h 5976068"/>
              <a:gd name="connsiteX3" fmla="*/ 3331060 w 3630890"/>
              <a:gd name="connsiteY3" fmla="*/ 1093487 h 5976068"/>
              <a:gd name="connsiteX4" fmla="*/ 3630440 w 3630890"/>
              <a:gd name="connsiteY4" fmla="*/ 2154383 h 5976068"/>
              <a:gd name="connsiteX5" fmla="*/ 2970845 w 3630890"/>
              <a:gd name="connsiteY5" fmla="*/ 2340394 h 5976068"/>
              <a:gd name="connsiteX6" fmla="*/ 2305825 w 3630890"/>
              <a:gd name="connsiteY6" fmla="*/ 2575924 h 5976068"/>
              <a:gd name="connsiteX7" fmla="*/ 2264262 w 3630890"/>
              <a:gd name="connsiteY7" fmla="*/ 5111305 h 5976068"/>
              <a:gd name="connsiteX8" fmla="*/ 2304005 w 3630890"/>
              <a:gd name="connsiteY8" fmla="*/ 5721928 h 5976068"/>
              <a:gd name="connsiteX9" fmla="*/ 684845 w 3630890"/>
              <a:gd name="connsiteY9" fmla="*/ 5887160 h 5976068"/>
              <a:gd name="connsiteX10" fmla="*/ 851098 w 3630890"/>
              <a:gd name="connsiteY10" fmla="*/ 4016797 h 5976068"/>
              <a:gd name="connsiteX11" fmla="*/ 75244 w 3630890"/>
              <a:gd name="connsiteY11" fmla="*/ 3213233 h 5976068"/>
              <a:gd name="connsiteX12" fmla="*/ 174007 w 3630890"/>
              <a:gd name="connsiteY12" fmla="*/ 2237510 h 5976068"/>
              <a:gd name="connsiteX13" fmla="*/ 1183606 w 3630890"/>
              <a:gd name="connsiteY13" fmla="*/ 1772359 h 5976068"/>
              <a:gd name="connsiteX14" fmla="*/ 1583568 w 3630890"/>
              <a:gd name="connsiteY14" fmla="*/ 0 h 59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890" h="5976068">
                <a:moveTo>
                  <a:pt x="1583568" y="0"/>
                </a:moveTo>
                <a:cubicBezTo>
                  <a:pt x="2241660" y="0"/>
                  <a:pt x="3002866" y="1084421"/>
                  <a:pt x="1890188" y="1772359"/>
                </a:cubicBezTo>
                <a:cubicBezTo>
                  <a:pt x="2149110" y="2141643"/>
                  <a:pt x="2558420" y="1660198"/>
                  <a:pt x="2984699" y="1744650"/>
                </a:cubicBezTo>
                <a:cubicBezTo>
                  <a:pt x="3282572" y="1806996"/>
                  <a:pt x="3156473" y="893580"/>
                  <a:pt x="3331060" y="1093487"/>
                </a:cubicBezTo>
                <a:cubicBezTo>
                  <a:pt x="3505647" y="1293394"/>
                  <a:pt x="3639676" y="1794165"/>
                  <a:pt x="3630440" y="2154383"/>
                </a:cubicBezTo>
                <a:cubicBezTo>
                  <a:pt x="3621204" y="2514601"/>
                  <a:pt x="3138505" y="2235501"/>
                  <a:pt x="2970845" y="2340394"/>
                </a:cubicBezTo>
                <a:cubicBezTo>
                  <a:pt x="2872458" y="2583833"/>
                  <a:pt x="2733310" y="2284808"/>
                  <a:pt x="2305825" y="2575924"/>
                </a:cubicBezTo>
                <a:cubicBezTo>
                  <a:pt x="2188061" y="3037742"/>
                  <a:pt x="2333838" y="4526935"/>
                  <a:pt x="2264262" y="5111305"/>
                </a:cubicBezTo>
                <a:cubicBezTo>
                  <a:pt x="2679595" y="5418584"/>
                  <a:pt x="2567241" y="5592619"/>
                  <a:pt x="2304005" y="5721928"/>
                </a:cubicBezTo>
                <a:cubicBezTo>
                  <a:pt x="2040769" y="5851237"/>
                  <a:pt x="1072469" y="6113621"/>
                  <a:pt x="684845" y="5887160"/>
                </a:cubicBezTo>
                <a:cubicBezTo>
                  <a:pt x="297221" y="5660699"/>
                  <a:pt x="975789" y="4430124"/>
                  <a:pt x="851098" y="4016797"/>
                </a:cubicBezTo>
                <a:cubicBezTo>
                  <a:pt x="158371" y="3797434"/>
                  <a:pt x="206565" y="3412799"/>
                  <a:pt x="75244" y="3213233"/>
                </a:cubicBezTo>
                <a:cubicBezTo>
                  <a:pt x="-56077" y="3013667"/>
                  <a:pt x="-10720" y="2477656"/>
                  <a:pt x="174007" y="2237510"/>
                </a:cubicBezTo>
                <a:cubicBezTo>
                  <a:pt x="358734" y="1997364"/>
                  <a:pt x="731624" y="1974405"/>
                  <a:pt x="1183606" y="1772359"/>
                </a:cubicBezTo>
                <a:cubicBezTo>
                  <a:pt x="291697" y="849877"/>
                  <a:pt x="925476" y="0"/>
                  <a:pt x="1583568" y="0"/>
                </a:cubicBezTo>
                <a:close/>
              </a:path>
            </a:pathLst>
          </a:cu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D00EB8A-3541-4550-A040-BB8B84299FFE}"/>
              </a:ext>
            </a:extLst>
          </p:cNvPr>
          <p:cNvSpPr txBox="1"/>
          <p:nvPr/>
        </p:nvSpPr>
        <p:spPr>
          <a:xfrm>
            <a:off x="8497475" y="2592820"/>
            <a:ext cx="3199698" cy="307777"/>
          </a:xfrm>
          <a:prstGeom prst="rect">
            <a:avLst/>
          </a:prstGeom>
          <a:noFill/>
        </p:spPr>
        <p:txBody>
          <a:bodyPr wrap="square" rtlCol="0">
            <a:spAutoFit/>
          </a:bodyPr>
          <a:lstStyle/>
          <a:p>
            <a:r>
              <a:rPr lang="en-US" sz="1400" b="1" dirty="0">
                <a:latin typeface="Ink Free" panose="03080402000500000000" pitchFamily="66" charset="0"/>
              </a:rPr>
              <a:t>“I NEED 3 RECCOMMENDATIONS!”</a:t>
            </a:r>
          </a:p>
        </p:txBody>
      </p:sp>
    </p:spTree>
    <p:extLst>
      <p:ext uri="{BB962C8B-B14F-4D97-AF65-F5344CB8AC3E}">
        <p14:creationId xmlns:p14="http://schemas.microsoft.com/office/powerpoint/2010/main" val="2358843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7BBE-F652-4034-88DF-95C3B3720FE6}"/>
              </a:ext>
            </a:extLst>
          </p:cNvPr>
          <p:cNvSpPr>
            <a:spLocks noGrp="1"/>
          </p:cNvSpPr>
          <p:nvPr>
            <p:ph type="title"/>
          </p:nvPr>
        </p:nvSpPr>
        <p:spPr>
          <a:xfrm>
            <a:off x="0" y="1"/>
            <a:ext cx="5753100" cy="895350"/>
          </a:xfrm>
        </p:spPr>
        <p:txBody>
          <a:bodyPr/>
          <a:lstStyle/>
          <a:p>
            <a:r>
              <a:rPr lang="en-US" dirty="0"/>
              <a:t>Explanation of Adjust R2</a:t>
            </a:r>
          </a:p>
        </p:txBody>
      </p:sp>
      <p:pic>
        <p:nvPicPr>
          <p:cNvPr id="4" name="Picture 3">
            <a:extLst>
              <a:ext uri="{FF2B5EF4-FFF2-40B4-BE49-F238E27FC236}">
                <a16:creationId xmlns:a16="http://schemas.microsoft.com/office/drawing/2014/main" id="{CB14184C-8026-47DC-9B53-71C3E1F7F5AC}"/>
              </a:ext>
            </a:extLst>
          </p:cNvPr>
          <p:cNvPicPr>
            <a:picLocks noChangeAspect="1"/>
          </p:cNvPicPr>
          <p:nvPr/>
        </p:nvPicPr>
        <p:blipFill>
          <a:blip r:embed="rId2"/>
          <a:stretch>
            <a:fillRect/>
          </a:stretch>
        </p:blipFill>
        <p:spPr>
          <a:xfrm>
            <a:off x="438151" y="1109663"/>
            <a:ext cx="5505450" cy="3096390"/>
          </a:xfrm>
          <a:prstGeom prst="rect">
            <a:avLst/>
          </a:prstGeom>
        </p:spPr>
      </p:pic>
      <p:pic>
        <p:nvPicPr>
          <p:cNvPr id="5" name="Picture 4">
            <a:extLst>
              <a:ext uri="{FF2B5EF4-FFF2-40B4-BE49-F238E27FC236}">
                <a16:creationId xmlns:a16="http://schemas.microsoft.com/office/drawing/2014/main" id="{A6E25446-AEB6-4B76-BAD4-227C91B7D6BB}"/>
              </a:ext>
            </a:extLst>
          </p:cNvPr>
          <p:cNvPicPr>
            <a:picLocks noChangeAspect="1"/>
          </p:cNvPicPr>
          <p:nvPr/>
        </p:nvPicPr>
        <p:blipFill>
          <a:blip r:embed="rId3"/>
          <a:stretch>
            <a:fillRect/>
          </a:stretch>
        </p:blipFill>
        <p:spPr>
          <a:xfrm>
            <a:off x="7001407" y="1743458"/>
            <a:ext cx="3495143" cy="1828800"/>
          </a:xfrm>
          <a:prstGeom prst="rect">
            <a:avLst/>
          </a:prstGeom>
        </p:spPr>
      </p:pic>
    </p:spTree>
    <p:extLst>
      <p:ext uri="{BB962C8B-B14F-4D97-AF65-F5344CB8AC3E}">
        <p14:creationId xmlns:p14="http://schemas.microsoft.com/office/powerpoint/2010/main" val="190006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43B1-49A8-44AD-ABB0-CFF8FF6EAE4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C6F7AA7-F9CF-4577-A61F-07473D48BADC}"/>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5898E09-D516-4B7E-9AC9-F4272C96C74E}"/>
              </a:ext>
            </a:extLst>
          </p:cNvPr>
          <p:cNvPicPr>
            <a:picLocks noChangeAspect="1"/>
          </p:cNvPicPr>
          <p:nvPr/>
        </p:nvPicPr>
        <p:blipFill>
          <a:blip r:embed="rId2"/>
          <a:stretch>
            <a:fillRect/>
          </a:stretch>
        </p:blipFill>
        <p:spPr>
          <a:xfrm>
            <a:off x="149369" y="244092"/>
            <a:ext cx="4672013" cy="2952750"/>
          </a:xfrm>
          <a:prstGeom prst="rect">
            <a:avLst/>
          </a:prstGeom>
        </p:spPr>
      </p:pic>
      <p:pic>
        <p:nvPicPr>
          <p:cNvPr id="5" name="Picture 4">
            <a:extLst>
              <a:ext uri="{FF2B5EF4-FFF2-40B4-BE49-F238E27FC236}">
                <a16:creationId xmlns:a16="http://schemas.microsoft.com/office/drawing/2014/main" id="{8882698C-CFE3-424E-A256-14F0326A6500}"/>
              </a:ext>
            </a:extLst>
          </p:cNvPr>
          <p:cNvPicPr>
            <a:picLocks noChangeAspect="1"/>
          </p:cNvPicPr>
          <p:nvPr/>
        </p:nvPicPr>
        <p:blipFill>
          <a:blip r:embed="rId3"/>
          <a:stretch>
            <a:fillRect/>
          </a:stretch>
        </p:blipFill>
        <p:spPr>
          <a:xfrm>
            <a:off x="5593424" y="-228820"/>
            <a:ext cx="5486400" cy="3196842"/>
          </a:xfrm>
          <a:prstGeom prst="rect">
            <a:avLst/>
          </a:prstGeom>
        </p:spPr>
      </p:pic>
      <p:pic>
        <p:nvPicPr>
          <p:cNvPr id="6" name="Picture 5">
            <a:extLst>
              <a:ext uri="{FF2B5EF4-FFF2-40B4-BE49-F238E27FC236}">
                <a16:creationId xmlns:a16="http://schemas.microsoft.com/office/drawing/2014/main" id="{998AE3F4-A993-40B6-B418-878F965EDD89}"/>
              </a:ext>
            </a:extLst>
          </p:cNvPr>
          <p:cNvPicPr>
            <a:picLocks noChangeAspect="1"/>
          </p:cNvPicPr>
          <p:nvPr/>
        </p:nvPicPr>
        <p:blipFill>
          <a:blip r:embed="rId4"/>
          <a:stretch>
            <a:fillRect/>
          </a:stretch>
        </p:blipFill>
        <p:spPr>
          <a:xfrm>
            <a:off x="383162" y="3407157"/>
            <a:ext cx="6340710" cy="2611953"/>
          </a:xfrm>
          <a:prstGeom prst="rect">
            <a:avLst/>
          </a:prstGeom>
        </p:spPr>
      </p:pic>
      <p:pic>
        <p:nvPicPr>
          <p:cNvPr id="7" name="Picture 6">
            <a:extLst>
              <a:ext uri="{FF2B5EF4-FFF2-40B4-BE49-F238E27FC236}">
                <a16:creationId xmlns:a16="http://schemas.microsoft.com/office/drawing/2014/main" id="{88A67002-8065-4F98-BDC4-6307511AD7FE}"/>
              </a:ext>
            </a:extLst>
          </p:cNvPr>
          <p:cNvPicPr>
            <a:picLocks noChangeAspect="1"/>
          </p:cNvPicPr>
          <p:nvPr/>
        </p:nvPicPr>
        <p:blipFill>
          <a:blip r:embed="rId5"/>
          <a:stretch>
            <a:fillRect/>
          </a:stretch>
        </p:blipFill>
        <p:spPr>
          <a:xfrm>
            <a:off x="7309226" y="3980131"/>
            <a:ext cx="3632052" cy="2555337"/>
          </a:xfrm>
          <a:prstGeom prst="rect">
            <a:avLst/>
          </a:prstGeom>
        </p:spPr>
      </p:pic>
      <p:sp>
        <p:nvSpPr>
          <p:cNvPr id="8" name="TextBox 7">
            <a:extLst>
              <a:ext uri="{FF2B5EF4-FFF2-40B4-BE49-F238E27FC236}">
                <a16:creationId xmlns:a16="http://schemas.microsoft.com/office/drawing/2014/main" id="{995D91EE-8957-4B6F-8A8F-61220903ACE9}"/>
              </a:ext>
            </a:extLst>
          </p:cNvPr>
          <p:cNvSpPr txBox="1"/>
          <p:nvPr/>
        </p:nvSpPr>
        <p:spPr>
          <a:xfrm>
            <a:off x="990600" y="6273111"/>
            <a:ext cx="947695" cy="369332"/>
          </a:xfrm>
          <a:prstGeom prst="rect">
            <a:avLst/>
          </a:prstGeom>
          <a:noFill/>
        </p:spPr>
        <p:txBody>
          <a:bodyPr wrap="none" rtlCol="0">
            <a:spAutoFit/>
          </a:bodyPr>
          <a:lstStyle/>
          <a:p>
            <a:r>
              <a:rPr lang="en-US" dirty="0" err="1"/>
              <a:t>Vif</a:t>
            </a:r>
            <a:r>
              <a:rPr lang="en-US" dirty="0"/>
              <a:t> &lt; 10 </a:t>
            </a:r>
          </a:p>
        </p:txBody>
      </p:sp>
    </p:spTree>
    <p:extLst>
      <p:ext uri="{BB962C8B-B14F-4D97-AF65-F5344CB8AC3E}">
        <p14:creationId xmlns:p14="http://schemas.microsoft.com/office/powerpoint/2010/main" val="1117072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A3A46-1DF6-4E87-B6A2-1A497892E249}"/>
              </a:ext>
            </a:extLst>
          </p:cNvPr>
          <p:cNvPicPr>
            <a:picLocks noChangeAspect="1"/>
          </p:cNvPicPr>
          <p:nvPr/>
        </p:nvPicPr>
        <p:blipFill>
          <a:blip r:embed="rId2"/>
          <a:stretch>
            <a:fillRect/>
          </a:stretch>
        </p:blipFill>
        <p:spPr>
          <a:xfrm>
            <a:off x="654194" y="50521"/>
            <a:ext cx="4194897" cy="2429659"/>
          </a:xfrm>
          <a:prstGeom prst="rect">
            <a:avLst/>
          </a:prstGeom>
        </p:spPr>
      </p:pic>
      <p:pic>
        <p:nvPicPr>
          <p:cNvPr id="5" name="Picture 4">
            <a:extLst>
              <a:ext uri="{FF2B5EF4-FFF2-40B4-BE49-F238E27FC236}">
                <a16:creationId xmlns:a16="http://schemas.microsoft.com/office/drawing/2014/main" id="{F31A387B-72D3-4181-A41E-A10E5E7FE7AA}"/>
              </a:ext>
            </a:extLst>
          </p:cNvPr>
          <p:cNvPicPr>
            <a:picLocks noChangeAspect="1"/>
          </p:cNvPicPr>
          <p:nvPr/>
        </p:nvPicPr>
        <p:blipFill>
          <a:blip r:embed="rId3"/>
          <a:stretch>
            <a:fillRect/>
          </a:stretch>
        </p:blipFill>
        <p:spPr>
          <a:xfrm>
            <a:off x="654194" y="2794784"/>
            <a:ext cx="5986374" cy="3231139"/>
          </a:xfrm>
          <a:prstGeom prst="rect">
            <a:avLst/>
          </a:prstGeom>
        </p:spPr>
      </p:pic>
      <p:pic>
        <p:nvPicPr>
          <p:cNvPr id="6" name="Picture 5">
            <a:extLst>
              <a:ext uri="{FF2B5EF4-FFF2-40B4-BE49-F238E27FC236}">
                <a16:creationId xmlns:a16="http://schemas.microsoft.com/office/drawing/2014/main" id="{BC70E985-F897-416E-A725-270B1BDC6F8E}"/>
              </a:ext>
            </a:extLst>
          </p:cNvPr>
          <p:cNvPicPr>
            <a:picLocks noChangeAspect="1"/>
          </p:cNvPicPr>
          <p:nvPr/>
        </p:nvPicPr>
        <p:blipFill>
          <a:blip r:embed="rId4"/>
          <a:stretch>
            <a:fillRect/>
          </a:stretch>
        </p:blipFill>
        <p:spPr>
          <a:xfrm>
            <a:off x="6824574" y="2005292"/>
            <a:ext cx="5712102" cy="3231138"/>
          </a:xfrm>
          <a:prstGeom prst="rect">
            <a:avLst/>
          </a:prstGeom>
        </p:spPr>
      </p:pic>
      <p:sp>
        <p:nvSpPr>
          <p:cNvPr id="7" name="TextBox 6">
            <a:extLst>
              <a:ext uri="{FF2B5EF4-FFF2-40B4-BE49-F238E27FC236}">
                <a16:creationId xmlns:a16="http://schemas.microsoft.com/office/drawing/2014/main" id="{6A10A113-438A-4B1E-B8CA-8C3C34C098ED}"/>
              </a:ext>
            </a:extLst>
          </p:cNvPr>
          <p:cNvSpPr txBox="1"/>
          <p:nvPr/>
        </p:nvSpPr>
        <p:spPr>
          <a:xfrm>
            <a:off x="5792303" y="6336045"/>
            <a:ext cx="1190390" cy="369332"/>
          </a:xfrm>
          <a:prstGeom prst="rect">
            <a:avLst/>
          </a:prstGeom>
          <a:noFill/>
        </p:spPr>
        <p:txBody>
          <a:bodyPr wrap="none" rtlCol="0">
            <a:spAutoFit/>
          </a:bodyPr>
          <a:lstStyle/>
          <a:p>
            <a:r>
              <a:rPr lang="en-US" dirty="0"/>
              <a:t>Keep trues</a:t>
            </a:r>
          </a:p>
        </p:txBody>
      </p:sp>
      <p:pic>
        <p:nvPicPr>
          <p:cNvPr id="8" name="Picture 7">
            <a:extLst>
              <a:ext uri="{FF2B5EF4-FFF2-40B4-BE49-F238E27FC236}">
                <a16:creationId xmlns:a16="http://schemas.microsoft.com/office/drawing/2014/main" id="{36B87100-14C6-4F32-9125-E90488106817}"/>
              </a:ext>
            </a:extLst>
          </p:cNvPr>
          <p:cNvPicPr>
            <a:picLocks noChangeAspect="1"/>
          </p:cNvPicPr>
          <p:nvPr/>
        </p:nvPicPr>
        <p:blipFill>
          <a:blip r:embed="rId5"/>
          <a:stretch>
            <a:fillRect/>
          </a:stretch>
        </p:blipFill>
        <p:spPr>
          <a:xfrm>
            <a:off x="1191491" y="5863480"/>
            <a:ext cx="4502727" cy="1314461"/>
          </a:xfrm>
          <a:prstGeom prst="rect">
            <a:avLst/>
          </a:prstGeom>
        </p:spPr>
      </p:pic>
      <p:sp>
        <p:nvSpPr>
          <p:cNvPr id="9" name="TextBox 8">
            <a:extLst>
              <a:ext uri="{FF2B5EF4-FFF2-40B4-BE49-F238E27FC236}">
                <a16:creationId xmlns:a16="http://schemas.microsoft.com/office/drawing/2014/main" id="{CC14CF6A-FB55-4ABC-B76F-5ED2CEB3FB09}"/>
              </a:ext>
            </a:extLst>
          </p:cNvPr>
          <p:cNvSpPr txBox="1"/>
          <p:nvPr/>
        </p:nvSpPr>
        <p:spPr>
          <a:xfrm>
            <a:off x="7439891" y="5551034"/>
            <a:ext cx="4933595" cy="2031325"/>
          </a:xfrm>
          <a:prstGeom prst="rect">
            <a:avLst/>
          </a:prstGeom>
          <a:noFill/>
        </p:spPr>
        <p:txBody>
          <a:bodyPr wrap="none" rtlCol="0">
            <a:spAutoFit/>
          </a:bodyPr>
          <a:lstStyle/>
          <a:p>
            <a:r>
              <a:rPr lang="en-US" dirty="0"/>
              <a:t>Normalization – changing shape</a:t>
            </a:r>
          </a:p>
          <a:p>
            <a:r>
              <a:rPr lang="en-US" dirty="0" err="1"/>
              <a:t>Wk</a:t>
            </a:r>
            <a:r>
              <a:rPr lang="en-US" dirty="0"/>
              <a:t> 6 – mod 2</a:t>
            </a:r>
          </a:p>
          <a:p>
            <a:endParaRPr lang="en-US" dirty="0"/>
          </a:p>
          <a:p>
            <a:r>
              <a:rPr lang="en-US" dirty="0"/>
              <a:t>Bias Variance Trade off, </a:t>
            </a:r>
          </a:p>
          <a:p>
            <a:endParaRPr lang="en-US" dirty="0"/>
          </a:p>
          <a:p>
            <a:r>
              <a:rPr lang="en-US" dirty="0" err="1"/>
              <a:t>Mse</a:t>
            </a:r>
            <a:r>
              <a:rPr lang="en-US" dirty="0"/>
              <a:t> should be almost the same .1 or . 2 difference</a:t>
            </a:r>
          </a:p>
          <a:p>
            <a:endParaRPr lang="en-US" dirty="0"/>
          </a:p>
        </p:txBody>
      </p:sp>
      <p:sp>
        <p:nvSpPr>
          <p:cNvPr id="10" name="TextBox 9">
            <a:extLst>
              <a:ext uri="{FF2B5EF4-FFF2-40B4-BE49-F238E27FC236}">
                <a16:creationId xmlns:a16="http://schemas.microsoft.com/office/drawing/2014/main" id="{B89C747F-2D9F-49DE-8D41-F501FCD010AE}"/>
              </a:ext>
            </a:extLst>
          </p:cNvPr>
          <p:cNvSpPr txBox="1"/>
          <p:nvPr/>
        </p:nvSpPr>
        <p:spPr>
          <a:xfrm>
            <a:off x="5694218" y="1027906"/>
            <a:ext cx="2275816" cy="369332"/>
          </a:xfrm>
          <a:prstGeom prst="rect">
            <a:avLst/>
          </a:prstGeom>
          <a:noFill/>
        </p:spPr>
        <p:txBody>
          <a:bodyPr wrap="none" rtlCol="0">
            <a:spAutoFit/>
          </a:bodyPr>
          <a:lstStyle/>
          <a:p>
            <a:r>
              <a:rPr lang="en-US" dirty="0"/>
              <a:t>To eliminate - features</a:t>
            </a:r>
          </a:p>
        </p:txBody>
      </p:sp>
    </p:spTree>
    <p:extLst>
      <p:ext uri="{BB962C8B-B14F-4D97-AF65-F5344CB8AC3E}">
        <p14:creationId xmlns:p14="http://schemas.microsoft.com/office/powerpoint/2010/main" val="2203815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975BB-640B-4352-BBFA-4363EC9D44A5}"/>
              </a:ext>
            </a:extLst>
          </p:cNvPr>
          <p:cNvPicPr>
            <a:picLocks noChangeAspect="1"/>
          </p:cNvPicPr>
          <p:nvPr/>
        </p:nvPicPr>
        <p:blipFill>
          <a:blip r:embed="rId2"/>
          <a:stretch>
            <a:fillRect/>
          </a:stretch>
        </p:blipFill>
        <p:spPr>
          <a:xfrm>
            <a:off x="577000" y="903287"/>
            <a:ext cx="9248775" cy="4705350"/>
          </a:xfrm>
          <a:prstGeom prst="rect">
            <a:avLst/>
          </a:prstGeom>
        </p:spPr>
      </p:pic>
      <p:sp>
        <p:nvSpPr>
          <p:cNvPr id="5" name="TextBox 4">
            <a:extLst>
              <a:ext uri="{FF2B5EF4-FFF2-40B4-BE49-F238E27FC236}">
                <a16:creationId xmlns:a16="http://schemas.microsoft.com/office/drawing/2014/main" id="{637CD89E-1803-49AD-A5F7-CF09B841D9B5}"/>
              </a:ext>
            </a:extLst>
          </p:cNvPr>
          <p:cNvSpPr txBox="1"/>
          <p:nvPr/>
        </p:nvSpPr>
        <p:spPr>
          <a:xfrm>
            <a:off x="288043" y="-23713"/>
            <a:ext cx="10379957" cy="923330"/>
          </a:xfrm>
          <a:prstGeom prst="rect">
            <a:avLst/>
          </a:prstGeom>
          <a:noFill/>
        </p:spPr>
        <p:txBody>
          <a:bodyPr wrap="none" rtlCol="0">
            <a:spAutoFit/>
          </a:bodyPr>
          <a:lstStyle/>
          <a:p>
            <a:r>
              <a:rPr lang="en-US" dirty="0"/>
              <a:t>Check for homo </a:t>
            </a:r>
            <a:r>
              <a:rPr lang="en-US" dirty="0" err="1"/>
              <a:t>scadicity</a:t>
            </a:r>
            <a:r>
              <a:rPr lang="en-US" dirty="0"/>
              <a:t>, eliminate the no value features, create dummy variables for school district ranking,</a:t>
            </a:r>
          </a:p>
          <a:p>
            <a:endParaRPr lang="en-US" dirty="0"/>
          </a:p>
          <a:p>
            <a:r>
              <a:rPr lang="en-US" dirty="0"/>
              <a:t>Read again the deliverables for the presentation part…. </a:t>
            </a:r>
          </a:p>
        </p:txBody>
      </p:sp>
    </p:spTree>
    <p:extLst>
      <p:ext uri="{BB962C8B-B14F-4D97-AF65-F5344CB8AC3E}">
        <p14:creationId xmlns:p14="http://schemas.microsoft.com/office/powerpoint/2010/main" val="192736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269248-DD4D-47EF-9C8C-AD624D38849C}"/>
              </a:ext>
            </a:extLst>
          </p:cNvPr>
          <p:cNvSpPr>
            <a:spLocks noGrp="1"/>
          </p:cNvSpPr>
          <p:nvPr>
            <p:ph idx="1"/>
          </p:nvPr>
        </p:nvSpPr>
        <p:spPr>
          <a:xfrm>
            <a:off x="-85725" y="4383087"/>
            <a:ext cx="5400675" cy="2474913"/>
          </a:xfrm>
        </p:spPr>
        <p:txBody>
          <a:bodyPr>
            <a:normAutofit/>
          </a:bodyPr>
          <a:lstStyle/>
          <a:p>
            <a:pPr algn="l"/>
            <a:r>
              <a:rPr lang="en-US" sz="1800" b="0" i="0" u="none" strike="noStrike" baseline="0" dirty="0">
                <a:latin typeface="ArialMT"/>
              </a:rPr>
              <a:t>recommendations (each</a:t>
            </a:r>
          </a:p>
          <a:p>
            <a:pPr algn="l"/>
            <a:r>
              <a:rPr lang="en-US" sz="1800" b="0" i="0" u="none" strike="noStrike" baseline="0" dirty="0">
                <a:latin typeface="ArialMT"/>
              </a:rPr>
              <a:t>recommendation on a separate</a:t>
            </a:r>
          </a:p>
          <a:p>
            <a:pPr algn="l"/>
            <a:r>
              <a:rPr lang="en-US" sz="1800" b="0" i="0" u="none" strike="noStrike" baseline="0" dirty="0">
                <a:latin typeface="ArialMT"/>
              </a:rPr>
              <a:t>slide), future work/next steps.</a:t>
            </a:r>
          </a:p>
          <a:p>
            <a:pPr algn="l"/>
            <a:r>
              <a:rPr lang="en-US" sz="1800" b="0" i="0" u="none" strike="noStrike" baseline="0" dirty="0">
                <a:latin typeface="ArialMT"/>
              </a:rPr>
              <a:t>Thank You Slide is</a:t>
            </a:r>
          </a:p>
          <a:p>
            <a:pPr algn="l"/>
            <a:r>
              <a:rPr lang="en-US" sz="1800" b="0" i="0" u="none" strike="noStrike" baseline="0" dirty="0">
                <a:latin typeface="ArialMT"/>
              </a:rPr>
              <a:t>present. Appendix</a:t>
            </a:r>
          </a:p>
          <a:p>
            <a:pPr algn="l"/>
            <a:r>
              <a:rPr lang="en-US" sz="1800" b="0" i="0" u="none" strike="noStrike" baseline="0" dirty="0">
                <a:latin typeface="ArialMT"/>
              </a:rPr>
              <a:t>includes additional work.</a:t>
            </a:r>
            <a:endParaRPr lang="en-US" dirty="0"/>
          </a:p>
        </p:txBody>
      </p:sp>
      <p:pic>
        <p:nvPicPr>
          <p:cNvPr id="1028" name="Picture 4" descr="Home - King County Agents">
            <a:extLst>
              <a:ext uri="{FF2B5EF4-FFF2-40B4-BE49-F238E27FC236}">
                <a16:creationId xmlns:a16="http://schemas.microsoft.com/office/drawing/2014/main" id="{7E778669-C22D-4F92-915B-38DC884265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8227" y="1409700"/>
            <a:ext cx="2638423" cy="1843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l Estate News | Seattle | Phoenix | Denver | San Diego | Indianapolis -  Agent - Success Stories | Page #3">
            <a:extLst>
              <a:ext uri="{FF2B5EF4-FFF2-40B4-BE49-F238E27FC236}">
                <a16:creationId xmlns:a16="http://schemas.microsoft.com/office/drawing/2014/main" id="{0814B523-3B0A-4F62-8A15-23719CED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900" y="1409700"/>
            <a:ext cx="4876800" cy="2705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AC666E-3FDE-4AEB-A66D-BE50E406083F}"/>
              </a:ext>
            </a:extLst>
          </p:cNvPr>
          <p:cNvSpPr txBox="1"/>
          <p:nvPr/>
        </p:nvSpPr>
        <p:spPr>
          <a:xfrm>
            <a:off x="96578" y="3736756"/>
            <a:ext cx="3294322" cy="646331"/>
          </a:xfrm>
          <a:prstGeom prst="rect">
            <a:avLst/>
          </a:prstGeom>
          <a:noFill/>
        </p:spPr>
        <p:txBody>
          <a:bodyPr wrap="square">
            <a:spAutoFit/>
          </a:bodyPr>
          <a:lstStyle/>
          <a:p>
            <a:pPr algn="l"/>
            <a:r>
              <a:rPr lang="en-US" sz="1800" b="0" i="0" u="none" strike="noStrike" baseline="0" dirty="0">
                <a:latin typeface="ArialMT"/>
              </a:rPr>
              <a:t>Problem statement, business</a:t>
            </a:r>
          </a:p>
          <a:p>
            <a:pPr algn="l"/>
            <a:r>
              <a:rPr lang="en-US" sz="1800" b="0" i="0" u="none" strike="noStrike" baseline="0" dirty="0">
                <a:latin typeface="ArialMT"/>
              </a:rPr>
              <a:t>value, methodology, business</a:t>
            </a:r>
          </a:p>
        </p:txBody>
      </p:sp>
    </p:spTree>
    <p:extLst>
      <p:ext uri="{BB962C8B-B14F-4D97-AF65-F5344CB8AC3E}">
        <p14:creationId xmlns:p14="http://schemas.microsoft.com/office/powerpoint/2010/main" val="2427426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FFDCCEB3-9FD2-4BFD-B1BC-227FAB2C68C9}"/>
              </a:ext>
            </a:extLst>
          </p:cNvPr>
          <p:cNvPicPr>
            <a:picLocks noChangeAspect="1"/>
          </p:cNvPicPr>
          <p:nvPr/>
        </p:nvPicPr>
        <p:blipFill rotWithShape="1">
          <a:blip r:embed="rId2"/>
          <a:srcRect t="16974"/>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189C4F9-C75A-41F0-90A2-5C54A058D6D7}"/>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dirty="0">
                <a:solidFill>
                  <a:schemeClr val="tx1">
                    <a:lumMod val="85000"/>
                    <a:lumOff val="15000"/>
                  </a:schemeClr>
                </a:solidFill>
              </a:rPr>
              <a:t>Business Opportunity</a:t>
            </a:r>
            <a:r>
              <a:rPr lang="en-US" sz="3600" dirty="0">
                <a:solidFill>
                  <a:schemeClr val="tx1">
                    <a:lumMod val="85000"/>
                    <a:lumOff val="15000"/>
                  </a:schemeClr>
                </a:solidFill>
              </a:rPr>
              <a:t>: Auto Generated Estimated Sales Price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986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52425" y="0"/>
            <a:ext cx="5819775" cy="539750"/>
          </a:xfrm>
        </p:spPr>
        <p:txBody>
          <a:bodyPr>
            <a:normAutofit fontScale="90000"/>
          </a:bodyPr>
          <a:lstStyle/>
          <a:p>
            <a:r>
              <a:rPr lang="en-US" dirty="0">
                <a:latin typeface="Century Gothic" panose="020B0502020202020204" pitchFamily="34" charset="0"/>
              </a:rPr>
              <a:t>Business Opportunity</a:t>
            </a:r>
          </a:p>
        </p:txBody>
      </p:sp>
      <p:pic>
        <p:nvPicPr>
          <p:cNvPr id="4" name="Content Placeholder 3">
            <a:extLst>
              <a:ext uri="{FF2B5EF4-FFF2-40B4-BE49-F238E27FC236}">
                <a16:creationId xmlns:a16="http://schemas.microsoft.com/office/drawing/2014/main" id="{E3796625-B6C9-4067-9F72-08F8AE086108}"/>
              </a:ext>
            </a:extLst>
          </p:cNvPr>
          <p:cNvPicPr>
            <a:picLocks noGrp="1" noChangeAspect="1"/>
          </p:cNvPicPr>
          <p:nvPr>
            <p:ph idx="1"/>
          </p:nvPr>
        </p:nvPicPr>
        <p:blipFill>
          <a:blip r:embed="rId2"/>
          <a:stretch>
            <a:fillRect/>
          </a:stretch>
        </p:blipFill>
        <p:spPr>
          <a:xfrm>
            <a:off x="5447336" y="1739900"/>
            <a:ext cx="6421778" cy="4351338"/>
          </a:xfrm>
          <a:prstGeom prst="rect">
            <a:avLst/>
          </a:prstGeom>
        </p:spPr>
      </p:pic>
      <p:pic>
        <p:nvPicPr>
          <p:cNvPr id="3" name="Picture 2">
            <a:extLst>
              <a:ext uri="{FF2B5EF4-FFF2-40B4-BE49-F238E27FC236}">
                <a16:creationId xmlns:a16="http://schemas.microsoft.com/office/drawing/2014/main" id="{47E223A0-D53E-4481-8B93-A9A86C18E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543175"/>
            <a:ext cx="47625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538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352425" y="0"/>
            <a:ext cx="5819775" cy="539750"/>
          </a:xfrm>
        </p:spPr>
        <p:txBody>
          <a:bodyPr>
            <a:normAutofit fontScale="90000"/>
          </a:bodyPr>
          <a:lstStyle/>
          <a:p>
            <a:r>
              <a:rPr lang="en-US" dirty="0">
                <a:latin typeface="Century Gothic" panose="020B0502020202020204" pitchFamily="34" charset="0"/>
              </a:rPr>
              <a:t>Business Opportunity</a:t>
            </a:r>
          </a:p>
        </p:txBody>
      </p:sp>
      <p:sp>
        <p:nvSpPr>
          <p:cNvPr id="9" name="Content Placeholder 8">
            <a:extLst>
              <a:ext uri="{FF2B5EF4-FFF2-40B4-BE49-F238E27FC236}">
                <a16:creationId xmlns:a16="http://schemas.microsoft.com/office/drawing/2014/main" id="{C52959BC-6BA4-4B1F-948D-42C8A6626B9E}"/>
              </a:ext>
            </a:extLst>
          </p:cNvPr>
          <p:cNvSpPr>
            <a:spLocks noGrp="1"/>
          </p:cNvSpPr>
          <p:nvPr>
            <p:ph idx="1"/>
          </p:nvPr>
        </p:nvSpPr>
        <p:spPr/>
        <p:txBody>
          <a:bodyPr/>
          <a:lstStyle/>
          <a:p>
            <a:endParaRPr lang="en-US"/>
          </a:p>
        </p:txBody>
      </p:sp>
      <p:pic>
        <p:nvPicPr>
          <p:cNvPr id="10" name="Content Placeholder 3">
            <a:extLst>
              <a:ext uri="{FF2B5EF4-FFF2-40B4-BE49-F238E27FC236}">
                <a16:creationId xmlns:a16="http://schemas.microsoft.com/office/drawing/2014/main" id="{E8687CD9-0419-4D0E-8959-2EFE27417C7A}"/>
              </a:ext>
            </a:extLst>
          </p:cNvPr>
          <p:cNvPicPr>
            <a:picLocks noChangeAspect="1"/>
          </p:cNvPicPr>
          <p:nvPr/>
        </p:nvPicPr>
        <p:blipFill>
          <a:blip r:embed="rId2"/>
          <a:stretch>
            <a:fillRect/>
          </a:stretch>
        </p:blipFill>
        <p:spPr>
          <a:xfrm>
            <a:off x="3980486" y="1730375"/>
            <a:ext cx="6421778" cy="4351338"/>
          </a:xfrm>
          <a:prstGeom prst="rect">
            <a:avLst/>
          </a:prstGeom>
        </p:spPr>
      </p:pic>
    </p:spTree>
    <p:extLst>
      <p:ext uri="{BB962C8B-B14F-4D97-AF65-F5344CB8AC3E}">
        <p14:creationId xmlns:p14="http://schemas.microsoft.com/office/powerpoint/2010/main" val="2798856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BAD073-B107-4869-81BD-F454C803E751}"/>
              </a:ext>
            </a:extLst>
          </p:cNvPr>
          <p:cNvSpPr txBox="1"/>
          <p:nvPr/>
        </p:nvSpPr>
        <p:spPr>
          <a:xfrm>
            <a:off x="290593" y="195041"/>
            <a:ext cx="6098582" cy="369332"/>
          </a:xfrm>
          <a:prstGeom prst="rect">
            <a:avLst/>
          </a:prstGeom>
          <a:noFill/>
        </p:spPr>
        <p:txBody>
          <a:bodyPr wrap="square">
            <a:spAutoFit/>
          </a:bodyPr>
          <a:lstStyle/>
          <a:p>
            <a:r>
              <a:rPr lang="en-US" dirty="0"/>
              <a:t>https://www.dataquest.io/blog/kaggle-getting-started/</a:t>
            </a:r>
          </a:p>
        </p:txBody>
      </p:sp>
      <p:sp>
        <p:nvSpPr>
          <p:cNvPr id="7" name="TextBox 6">
            <a:extLst>
              <a:ext uri="{FF2B5EF4-FFF2-40B4-BE49-F238E27FC236}">
                <a16:creationId xmlns:a16="http://schemas.microsoft.com/office/drawing/2014/main" id="{ED7F6316-BF02-4E42-B2AF-A19A040E0239}"/>
              </a:ext>
            </a:extLst>
          </p:cNvPr>
          <p:cNvSpPr txBox="1"/>
          <p:nvPr/>
        </p:nvSpPr>
        <p:spPr>
          <a:xfrm>
            <a:off x="290593" y="564373"/>
            <a:ext cx="10961175" cy="6186309"/>
          </a:xfrm>
          <a:prstGeom prst="rect">
            <a:avLst/>
          </a:prstGeom>
          <a:noFill/>
        </p:spPr>
        <p:txBody>
          <a:bodyPr wrap="square">
            <a:spAutoFit/>
          </a:bodyPr>
          <a:lstStyle/>
          <a:p>
            <a:r>
              <a:rPr lang="en-US" dirty="0"/>
              <a:t># Column Names and descriptions for Kings County Data Set</a:t>
            </a:r>
          </a:p>
          <a:p>
            <a:r>
              <a:rPr lang="en-US" dirty="0"/>
              <a:t>* **id** - unique identified for a house</a:t>
            </a:r>
          </a:p>
          <a:p>
            <a:r>
              <a:rPr lang="en-US" dirty="0"/>
              <a:t>* **</a:t>
            </a:r>
            <a:r>
              <a:rPr lang="en-US" dirty="0" err="1"/>
              <a:t>dateDate</a:t>
            </a:r>
            <a:r>
              <a:rPr lang="en-US" dirty="0"/>
              <a:t>** - house was sold</a:t>
            </a:r>
          </a:p>
          <a:p>
            <a:r>
              <a:rPr lang="en-US" dirty="0"/>
              <a:t>* **</a:t>
            </a:r>
            <a:r>
              <a:rPr lang="en-US" dirty="0" err="1"/>
              <a:t>pricePrice</a:t>
            </a:r>
            <a:r>
              <a:rPr lang="en-US" dirty="0"/>
              <a:t>** -  is prediction target</a:t>
            </a:r>
          </a:p>
          <a:p>
            <a:r>
              <a:rPr lang="en-US" dirty="0"/>
              <a:t>* **</a:t>
            </a:r>
            <a:r>
              <a:rPr lang="en-US" dirty="0" err="1"/>
              <a:t>bedroomsNumber</a:t>
            </a:r>
            <a:r>
              <a:rPr lang="en-US" dirty="0"/>
              <a:t>** -  of Bedrooms/House</a:t>
            </a:r>
          </a:p>
          <a:p>
            <a:r>
              <a:rPr lang="en-US" dirty="0"/>
              <a:t>* **</a:t>
            </a:r>
            <a:r>
              <a:rPr lang="en-US" dirty="0" err="1"/>
              <a:t>bathroomsNumber</a:t>
            </a:r>
            <a:r>
              <a:rPr lang="en-US" dirty="0"/>
              <a:t>** -  of bathrooms/bedrooms</a:t>
            </a:r>
          </a:p>
          <a:p>
            <a:r>
              <a:rPr lang="en-US" dirty="0"/>
              <a:t>* **</a:t>
            </a:r>
            <a:r>
              <a:rPr lang="en-US" dirty="0" err="1"/>
              <a:t>sqft_livingsquare</a:t>
            </a:r>
            <a:r>
              <a:rPr lang="en-US" dirty="0"/>
              <a:t>** -  footage of the home</a:t>
            </a:r>
          </a:p>
          <a:p>
            <a:r>
              <a:rPr lang="en-US" dirty="0"/>
              <a:t>* **</a:t>
            </a:r>
            <a:r>
              <a:rPr lang="en-US" dirty="0" err="1"/>
              <a:t>sqft_lotsquare</a:t>
            </a:r>
            <a:r>
              <a:rPr lang="en-US" dirty="0"/>
              <a:t>** -  footage of the lot</a:t>
            </a:r>
          </a:p>
          <a:p>
            <a:r>
              <a:rPr lang="en-US" dirty="0"/>
              <a:t>* **</a:t>
            </a:r>
            <a:r>
              <a:rPr lang="en-US" dirty="0" err="1"/>
              <a:t>floorsTotal</a:t>
            </a:r>
            <a:r>
              <a:rPr lang="en-US" dirty="0"/>
              <a:t>** -  floors (levels) in house</a:t>
            </a:r>
          </a:p>
          <a:p>
            <a:r>
              <a:rPr lang="en-US" dirty="0"/>
              <a:t>* **waterfront** - House which has a view to a waterfront</a:t>
            </a:r>
          </a:p>
          <a:p>
            <a:r>
              <a:rPr lang="en-US" dirty="0"/>
              <a:t>* **view** </a:t>
            </a:r>
            <a:r>
              <a:rPr lang="en-US" dirty="0">
                <a:solidFill>
                  <a:srgbClr val="00B0F0"/>
                </a:solidFill>
              </a:rPr>
              <a:t>- Has been viewed</a:t>
            </a:r>
          </a:p>
          <a:p>
            <a:r>
              <a:rPr lang="en-US" dirty="0"/>
              <a:t>* **condition** - How good the condition is ( Overall )</a:t>
            </a:r>
          </a:p>
          <a:p>
            <a:r>
              <a:rPr lang="en-US" dirty="0"/>
              <a:t>* **grade** - overall grade given to the housing unit, based on King County grading system</a:t>
            </a:r>
          </a:p>
          <a:p>
            <a:r>
              <a:rPr lang="en-US" dirty="0"/>
              <a:t>* **</a:t>
            </a:r>
            <a:r>
              <a:rPr lang="en-US" dirty="0" err="1"/>
              <a:t>sqft_above</a:t>
            </a:r>
            <a:r>
              <a:rPr lang="en-US" dirty="0"/>
              <a:t>** - </a:t>
            </a:r>
            <a:r>
              <a:rPr lang="en-US" dirty="0">
                <a:solidFill>
                  <a:srgbClr val="00B0F0"/>
                </a:solidFill>
              </a:rPr>
              <a:t>square footage of house apart from basement</a:t>
            </a:r>
          </a:p>
          <a:p>
            <a:r>
              <a:rPr lang="en-US" dirty="0"/>
              <a:t>* **</a:t>
            </a:r>
            <a:r>
              <a:rPr lang="en-US" dirty="0" err="1"/>
              <a:t>sqft_basement</a:t>
            </a:r>
            <a:r>
              <a:rPr lang="en-US" dirty="0"/>
              <a:t>** - </a:t>
            </a:r>
            <a:r>
              <a:rPr lang="en-US" dirty="0">
                <a:solidFill>
                  <a:srgbClr val="00B0F0"/>
                </a:solidFill>
              </a:rPr>
              <a:t>square footage of the basement</a:t>
            </a:r>
          </a:p>
          <a:p>
            <a:r>
              <a:rPr lang="en-US" dirty="0"/>
              <a:t>* **</a:t>
            </a:r>
            <a:r>
              <a:rPr lang="en-US" dirty="0" err="1"/>
              <a:t>yr_built</a:t>
            </a:r>
            <a:r>
              <a:rPr lang="en-US" dirty="0"/>
              <a:t>** - Built Year</a:t>
            </a:r>
          </a:p>
          <a:p>
            <a:r>
              <a:rPr lang="en-US" dirty="0"/>
              <a:t>* **</a:t>
            </a:r>
            <a:r>
              <a:rPr lang="en-US" dirty="0" err="1"/>
              <a:t>yr_renovated</a:t>
            </a:r>
            <a:r>
              <a:rPr lang="en-US" dirty="0"/>
              <a:t>** - </a:t>
            </a:r>
            <a:r>
              <a:rPr lang="en-US" dirty="0">
                <a:solidFill>
                  <a:srgbClr val="00B0F0"/>
                </a:solidFill>
              </a:rPr>
              <a:t>Year when house was renovated</a:t>
            </a:r>
          </a:p>
          <a:p>
            <a:r>
              <a:rPr lang="en-US" dirty="0"/>
              <a:t>* **</a:t>
            </a:r>
            <a:r>
              <a:rPr lang="en-US" dirty="0" err="1"/>
              <a:t>zipcode</a:t>
            </a:r>
            <a:r>
              <a:rPr lang="en-US" dirty="0"/>
              <a:t>** - </a:t>
            </a:r>
            <a:r>
              <a:rPr lang="en-US" dirty="0">
                <a:solidFill>
                  <a:srgbClr val="00B0F0"/>
                </a:solidFill>
              </a:rPr>
              <a:t>zip</a:t>
            </a:r>
          </a:p>
          <a:p>
            <a:r>
              <a:rPr lang="en-US" dirty="0"/>
              <a:t>* **</a:t>
            </a:r>
            <a:r>
              <a:rPr lang="en-US" dirty="0" err="1"/>
              <a:t>lat</a:t>
            </a:r>
            <a:r>
              <a:rPr lang="en-US" dirty="0"/>
              <a:t>** - </a:t>
            </a:r>
            <a:r>
              <a:rPr lang="en-US" dirty="0">
                <a:solidFill>
                  <a:srgbClr val="00B0F0"/>
                </a:solidFill>
              </a:rPr>
              <a:t>Latitude coordinate</a:t>
            </a:r>
          </a:p>
          <a:p>
            <a:r>
              <a:rPr lang="en-US" dirty="0"/>
              <a:t>* **long** - </a:t>
            </a:r>
            <a:r>
              <a:rPr lang="en-US" dirty="0">
                <a:solidFill>
                  <a:srgbClr val="00B0F0"/>
                </a:solidFill>
              </a:rPr>
              <a:t>Longitude coordinate</a:t>
            </a:r>
          </a:p>
          <a:p>
            <a:r>
              <a:rPr lang="en-US" dirty="0"/>
              <a:t>* **sqft_living15** - </a:t>
            </a:r>
            <a:r>
              <a:rPr lang="en-US" dirty="0">
                <a:solidFill>
                  <a:srgbClr val="00B0F0"/>
                </a:solidFill>
              </a:rPr>
              <a:t>The square footage of interior housing living space for the nearest 15 neighbors</a:t>
            </a:r>
          </a:p>
          <a:p>
            <a:r>
              <a:rPr lang="en-US" dirty="0"/>
              <a:t>* **sqft_lot15** - </a:t>
            </a:r>
            <a:r>
              <a:rPr lang="en-US" dirty="0">
                <a:solidFill>
                  <a:srgbClr val="00B0F0"/>
                </a:solidFill>
              </a:rPr>
              <a:t>The square footage of the land lots of the nearest 15 neighbors</a:t>
            </a:r>
          </a:p>
        </p:txBody>
      </p:sp>
      <p:pic>
        <p:nvPicPr>
          <p:cNvPr id="2" name="Picture 1">
            <a:extLst>
              <a:ext uri="{FF2B5EF4-FFF2-40B4-BE49-F238E27FC236}">
                <a16:creationId xmlns:a16="http://schemas.microsoft.com/office/drawing/2014/main" id="{C75B0DF0-561C-4D82-8131-A53AFEA7E9ED}"/>
              </a:ext>
            </a:extLst>
          </p:cNvPr>
          <p:cNvPicPr>
            <a:picLocks noChangeAspect="1"/>
          </p:cNvPicPr>
          <p:nvPr/>
        </p:nvPicPr>
        <p:blipFill>
          <a:blip r:embed="rId2"/>
          <a:stretch>
            <a:fillRect/>
          </a:stretch>
        </p:blipFill>
        <p:spPr>
          <a:xfrm>
            <a:off x="8301724" y="3986058"/>
            <a:ext cx="4101049" cy="1817991"/>
          </a:xfrm>
          <a:prstGeom prst="rect">
            <a:avLst/>
          </a:prstGeom>
        </p:spPr>
      </p:pic>
      <p:sp>
        <p:nvSpPr>
          <p:cNvPr id="6" name="TextBox 5">
            <a:extLst>
              <a:ext uri="{FF2B5EF4-FFF2-40B4-BE49-F238E27FC236}">
                <a16:creationId xmlns:a16="http://schemas.microsoft.com/office/drawing/2014/main" id="{D35962BA-277C-4ADC-96BF-50B07835EA96}"/>
              </a:ext>
            </a:extLst>
          </p:cNvPr>
          <p:cNvSpPr txBox="1"/>
          <p:nvPr/>
        </p:nvSpPr>
        <p:spPr>
          <a:xfrm>
            <a:off x="7442149" y="131104"/>
            <a:ext cx="2910100" cy="646331"/>
          </a:xfrm>
          <a:prstGeom prst="rect">
            <a:avLst/>
          </a:prstGeom>
          <a:noFill/>
        </p:spPr>
        <p:txBody>
          <a:bodyPr wrap="square">
            <a:spAutoFit/>
          </a:bodyPr>
          <a:lstStyle/>
          <a:p>
            <a:r>
              <a:rPr lang="en-US" dirty="0"/>
              <a:t>https://www.youtube.com/watch?v=p_tpQSY1aTs</a:t>
            </a:r>
          </a:p>
        </p:txBody>
      </p:sp>
      <p:sp>
        <p:nvSpPr>
          <p:cNvPr id="8" name="TextBox 7">
            <a:extLst>
              <a:ext uri="{FF2B5EF4-FFF2-40B4-BE49-F238E27FC236}">
                <a16:creationId xmlns:a16="http://schemas.microsoft.com/office/drawing/2014/main" id="{E7BFBA8D-E4E6-4052-A410-EB3FA148DAA4}"/>
              </a:ext>
            </a:extLst>
          </p:cNvPr>
          <p:cNvSpPr txBox="1"/>
          <p:nvPr/>
        </p:nvSpPr>
        <p:spPr>
          <a:xfrm>
            <a:off x="7442149" y="1053951"/>
            <a:ext cx="3629859" cy="646331"/>
          </a:xfrm>
          <a:prstGeom prst="rect">
            <a:avLst/>
          </a:prstGeom>
          <a:noFill/>
        </p:spPr>
        <p:txBody>
          <a:bodyPr wrap="square">
            <a:spAutoFit/>
          </a:bodyPr>
          <a:lstStyle/>
          <a:p>
            <a:r>
              <a:rPr lang="en-US" dirty="0"/>
              <a:t>https://www.youtube.com/watch?v=vtm35gVP8JU</a:t>
            </a:r>
          </a:p>
        </p:txBody>
      </p:sp>
      <p:sp>
        <p:nvSpPr>
          <p:cNvPr id="9" name="TextBox 8">
            <a:extLst>
              <a:ext uri="{FF2B5EF4-FFF2-40B4-BE49-F238E27FC236}">
                <a16:creationId xmlns:a16="http://schemas.microsoft.com/office/drawing/2014/main" id="{52CD1C24-014A-43EE-9C5B-28A70299B328}"/>
              </a:ext>
            </a:extLst>
          </p:cNvPr>
          <p:cNvSpPr txBox="1"/>
          <p:nvPr/>
        </p:nvSpPr>
        <p:spPr>
          <a:xfrm>
            <a:off x="7559299" y="1873673"/>
            <a:ext cx="3847454" cy="646331"/>
          </a:xfrm>
          <a:prstGeom prst="rect">
            <a:avLst/>
          </a:prstGeom>
          <a:noFill/>
        </p:spPr>
        <p:txBody>
          <a:bodyPr wrap="square">
            <a:spAutoFit/>
          </a:bodyPr>
          <a:lstStyle/>
          <a:p>
            <a:r>
              <a:rPr lang="en-US" dirty="0"/>
              <a:t>https://www.youtube.com/watch?v=Qq2X-K2Ku3s</a:t>
            </a:r>
          </a:p>
        </p:txBody>
      </p:sp>
      <p:sp>
        <p:nvSpPr>
          <p:cNvPr id="10" name="TextBox 9">
            <a:extLst>
              <a:ext uri="{FF2B5EF4-FFF2-40B4-BE49-F238E27FC236}">
                <a16:creationId xmlns:a16="http://schemas.microsoft.com/office/drawing/2014/main" id="{D206C79E-5FF5-462E-8D3E-53135EAF6033}"/>
              </a:ext>
            </a:extLst>
          </p:cNvPr>
          <p:cNvSpPr txBox="1"/>
          <p:nvPr/>
        </p:nvSpPr>
        <p:spPr>
          <a:xfrm>
            <a:off x="7578671" y="2656303"/>
            <a:ext cx="3847454" cy="646331"/>
          </a:xfrm>
          <a:prstGeom prst="rect">
            <a:avLst/>
          </a:prstGeom>
          <a:noFill/>
        </p:spPr>
        <p:txBody>
          <a:bodyPr wrap="square">
            <a:spAutoFit/>
          </a:bodyPr>
          <a:lstStyle/>
          <a:p>
            <a:r>
              <a:rPr lang="en-US" dirty="0"/>
              <a:t>https://www.kaggle.com/shivachandel/kc-house-data/notebooks</a:t>
            </a:r>
          </a:p>
        </p:txBody>
      </p:sp>
    </p:spTree>
    <p:extLst>
      <p:ext uri="{BB962C8B-B14F-4D97-AF65-F5344CB8AC3E}">
        <p14:creationId xmlns:p14="http://schemas.microsoft.com/office/powerpoint/2010/main" val="2117756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oductive Morning. Emotional Enthusiastic Real Estate Agents.. Stock  Photo, Picture And Royalty Free Image. Image 91986822.">
            <a:extLst>
              <a:ext uri="{FF2B5EF4-FFF2-40B4-BE49-F238E27FC236}">
                <a16:creationId xmlns:a16="http://schemas.microsoft.com/office/drawing/2014/main" id="{CC465BC8-E32B-4178-9CC0-F21ECC45F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605" y="4600372"/>
            <a:ext cx="3217863" cy="21459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mputer Monitor For Graphics - FerisGraphics">
            <a:extLst>
              <a:ext uri="{FF2B5EF4-FFF2-40B4-BE49-F238E27FC236}">
                <a16:creationId xmlns:a16="http://schemas.microsoft.com/office/drawing/2014/main" id="{CEC527A8-8C00-45CD-A4AD-C81C25BAB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715" y="1974047"/>
            <a:ext cx="4354582" cy="2904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ow can I find the value of my home in Nebraska?">
            <a:extLst>
              <a:ext uri="{FF2B5EF4-FFF2-40B4-BE49-F238E27FC236}">
                <a16:creationId xmlns:a16="http://schemas.microsoft.com/office/drawing/2014/main" id="{CABB7DD3-A38E-4713-904F-A7B885CDEA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080" y="2176060"/>
            <a:ext cx="3302558" cy="18440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606370F-D763-4F00-AF4F-CA62812E4445}"/>
              </a:ext>
            </a:extLst>
          </p:cNvPr>
          <p:cNvSpPr txBox="1">
            <a:spLocks/>
          </p:cNvSpPr>
          <p:nvPr/>
        </p:nvSpPr>
        <p:spPr>
          <a:xfrm>
            <a:off x="171451" y="166279"/>
            <a:ext cx="1657350" cy="539750"/>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Century Gothic" panose="020B0502020202020204" pitchFamily="34" charset="0"/>
              </a:rPr>
              <a:t>Idea!</a:t>
            </a:r>
            <a:endParaRPr lang="en-US" dirty="0">
              <a:latin typeface="Century Gothic" panose="020B0502020202020204" pitchFamily="34" charset="0"/>
            </a:endParaRPr>
          </a:p>
        </p:txBody>
      </p:sp>
      <p:sp>
        <p:nvSpPr>
          <p:cNvPr id="7" name="TextBox 6">
            <a:extLst>
              <a:ext uri="{FF2B5EF4-FFF2-40B4-BE49-F238E27FC236}">
                <a16:creationId xmlns:a16="http://schemas.microsoft.com/office/drawing/2014/main" id="{35FD2ABB-948C-4978-9592-E4F9005220B6}"/>
              </a:ext>
            </a:extLst>
          </p:cNvPr>
          <p:cNvSpPr txBox="1"/>
          <p:nvPr/>
        </p:nvSpPr>
        <p:spPr>
          <a:xfrm>
            <a:off x="259852" y="1406585"/>
            <a:ext cx="5315317" cy="584775"/>
          </a:xfrm>
          <a:prstGeom prst="rect">
            <a:avLst/>
          </a:prstGeom>
          <a:noFill/>
        </p:spPr>
        <p:txBody>
          <a:bodyPr wrap="square" rtlCol="0">
            <a:spAutoFit/>
          </a:bodyPr>
          <a:lstStyle/>
          <a:p>
            <a:r>
              <a:rPr lang="en-US" sz="3200" b="1" dirty="0">
                <a:solidFill>
                  <a:srgbClr val="C00000"/>
                </a:solidFill>
                <a:latin typeface="Ink Free" panose="03080402000500000000" pitchFamily="66" charset="0"/>
              </a:rPr>
              <a:t>Becoming More Data Driven</a:t>
            </a:r>
          </a:p>
        </p:txBody>
      </p:sp>
      <p:grpSp>
        <p:nvGrpSpPr>
          <p:cNvPr id="3" name="Group 2">
            <a:extLst>
              <a:ext uri="{FF2B5EF4-FFF2-40B4-BE49-F238E27FC236}">
                <a16:creationId xmlns:a16="http://schemas.microsoft.com/office/drawing/2014/main" id="{ABB33279-53C6-4680-B7E7-0C63DD006540}"/>
              </a:ext>
            </a:extLst>
          </p:cNvPr>
          <p:cNvGrpSpPr/>
          <p:nvPr/>
        </p:nvGrpSpPr>
        <p:grpSpPr>
          <a:xfrm>
            <a:off x="5078115" y="234285"/>
            <a:ext cx="4633201" cy="1389799"/>
            <a:chOff x="6240151" y="188991"/>
            <a:chExt cx="3649933" cy="1389799"/>
          </a:xfrm>
        </p:grpSpPr>
        <p:sp>
          <p:nvSpPr>
            <p:cNvPr id="2" name="Speech Bubble: Oval 1">
              <a:extLst>
                <a:ext uri="{FF2B5EF4-FFF2-40B4-BE49-F238E27FC236}">
                  <a16:creationId xmlns:a16="http://schemas.microsoft.com/office/drawing/2014/main" id="{293E3301-96F6-47DB-BB58-A8EE497CE2A6}"/>
                </a:ext>
              </a:extLst>
            </p:cNvPr>
            <p:cNvSpPr/>
            <p:nvPr/>
          </p:nvSpPr>
          <p:spPr>
            <a:xfrm>
              <a:off x="6240151" y="188991"/>
              <a:ext cx="3649933" cy="1389799"/>
            </a:xfrm>
            <a:prstGeom prst="wedgeEllipseCallout">
              <a:avLst>
                <a:gd name="adj1" fmla="val -63258"/>
                <a:gd name="adj2" fmla="val 122945"/>
              </a:avLst>
            </a:prstGeom>
            <a:solidFill>
              <a:schemeClr val="bg1"/>
            </a:solid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7ABF849-021E-4D16-B3EA-7E2702705459}"/>
                </a:ext>
              </a:extLst>
            </p:cNvPr>
            <p:cNvSpPr txBox="1"/>
            <p:nvPr/>
          </p:nvSpPr>
          <p:spPr>
            <a:xfrm>
              <a:off x="6707745" y="376058"/>
              <a:ext cx="2934292" cy="1015663"/>
            </a:xfrm>
            <a:prstGeom prst="rect">
              <a:avLst/>
            </a:prstGeom>
            <a:noFill/>
          </p:spPr>
          <p:txBody>
            <a:bodyPr wrap="square" rtlCol="0">
              <a:spAutoFit/>
            </a:bodyPr>
            <a:lstStyle/>
            <a:p>
              <a:r>
                <a:rPr lang="en-US" sz="2000" b="1" dirty="0">
                  <a:latin typeface="Ink Free" panose="03080402000500000000" pitchFamily="66" charset="0"/>
                </a:rPr>
                <a:t>1. Develop web-based program that generates the prices of home instantly</a:t>
              </a:r>
            </a:p>
          </p:txBody>
        </p:sp>
      </p:grpSp>
      <p:sp>
        <p:nvSpPr>
          <p:cNvPr id="13" name="Speech Bubble: Oval 12">
            <a:extLst>
              <a:ext uri="{FF2B5EF4-FFF2-40B4-BE49-F238E27FC236}">
                <a16:creationId xmlns:a16="http://schemas.microsoft.com/office/drawing/2014/main" id="{844F4283-F22D-4DC1-B951-B2D14662414D}"/>
              </a:ext>
            </a:extLst>
          </p:cNvPr>
          <p:cNvSpPr/>
          <p:nvPr/>
        </p:nvSpPr>
        <p:spPr>
          <a:xfrm>
            <a:off x="5078115" y="2319327"/>
            <a:ext cx="7113885" cy="1889040"/>
          </a:xfrm>
          <a:prstGeom prst="wedgeEllipseCallout">
            <a:avLst>
              <a:gd name="adj1" fmla="val -59522"/>
              <a:gd name="adj2" fmla="val 3238"/>
            </a:avLst>
          </a:prstGeom>
          <a:no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A832A98-66E9-41CE-8B36-E73C9A4345E0}"/>
              </a:ext>
            </a:extLst>
          </p:cNvPr>
          <p:cNvSpPr txBox="1"/>
          <p:nvPr/>
        </p:nvSpPr>
        <p:spPr>
          <a:xfrm>
            <a:off x="5770736" y="2756015"/>
            <a:ext cx="6421264" cy="1015663"/>
          </a:xfrm>
          <a:prstGeom prst="rect">
            <a:avLst/>
          </a:prstGeom>
          <a:noFill/>
        </p:spPr>
        <p:txBody>
          <a:bodyPr wrap="square" rtlCol="0">
            <a:spAutoFit/>
          </a:bodyPr>
          <a:lstStyle/>
          <a:p>
            <a:r>
              <a:rPr lang="en-US" sz="2000" b="1" u="sng" dirty="0">
                <a:latin typeface="Ink Free" panose="03080402000500000000" pitchFamily="66" charset="0"/>
              </a:rPr>
              <a:t>2. Coaching Tool For Agents     </a:t>
            </a:r>
            <a:br>
              <a:rPr lang="en-US" sz="2000" b="1" dirty="0">
                <a:latin typeface="Ink Free" panose="03080402000500000000" pitchFamily="66" charset="0"/>
              </a:rPr>
            </a:br>
            <a:r>
              <a:rPr lang="en-US" sz="2000" b="1" dirty="0">
                <a:latin typeface="Ink Free" panose="03080402000500000000" pitchFamily="66" charset="0"/>
              </a:rPr>
              <a:t>     </a:t>
            </a:r>
            <a:r>
              <a:rPr lang="en-US" b="1" dirty="0">
                <a:latin typeface="Ink Free" panose="03080402000500000000" pitchFamily="66" charset="0"/>
              </a:rPr>
              <a:t>A. Help Sellers Increase The Value of Homes Prior To Sale</a:t>
            </a:r>
          </a:p>
          <a:p>
            <a:r>
              <a:rPr lang="en-US" sz="2000" b="1" dirty="0">
                <a:latin typeface="Ink Free" panose="03080402000500000000" pitchFamily="66" charset="0"/>
              </a:rPr>
              <a:t>     </a:t>
            </a:r>
            <a:r>
              <a:rPr lang="en-US" b="1" dirty="0">
                <a:latin typeface="Ink Free" panose="03080402000500000000" pitchFamily="66" charset="0"/>
              </a:rPr>
              <a:t>B. Set “Better” Prices – maximize sales prices</a:t>
            </a:r>
            <a:endParaRPr lang="en-US" sz="2000" b="1" dirty="0">
              <a:latin typeface="Ink Free" panose="03080402000500000000" pitchFamily="66" charset="0"/>
            </a:endParaRPr>
          </a:p>
        </p:txBody>
      </p:sp>
    </p:spTree>
    <p:extLst>
      <p:ext uri="{BB962C8B-B14F-4D97-AF65-F5344CB8AC3E}">
        <p14:creationId xmlns:p14="http://schemas.microsoft.com/office/powerpoint/2010/main" val="3857423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C01814-964F-4C94-99E2-F90D482066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90" y="43082"/>
            <a:ext cx="4728411" cy="22847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37799C2-495B-4953-9B3F-33A7BACC3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05" y="2857745"/>
            <a:ext cx="5077326" cy="21300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F4A9700-AD85-44D7-975A-68C64A89253A}"/>
              </a:ext>
            </a:extLst>
          </p:cNvPr>
          <p:cNvSpPr txBox="1"/>
          <p:nvPr/>
        </p:nvSpPr>
        <p:spPr>
          <a:xfrm>
            <a:off x="5561597" y="0"/>
            <a:ext cx="6093994" cy="923330"/>
          </a:xfrm>
          <a:prstGeom prst="rect">
            <a:avLst/>
          </a:prstGeom>
          <a:noFill/>
        </p:spPr>
        <p:txBody>
          <a:bodyPr wrap="square">
            <a:spAutoFit/>
          </a:bodyPr>
          <a:lstStyle/>
          <a:p>
            <a:r>
              <a:rPr lang="en-US" b="0" i="0" dirty="0">
                <a:solidFill>
                  <a:srgbClr val="030416"/>
                </a:solidFill>
                <a:effectLst/>
                <a:latin typeface="Lato Extended"/>
              </a:rPr>
              <a:t>provide advice to homeowners about how home renovations might increase the estimated value of their homes, and by what amount.</a:t>
            </a:r>
            <a:endParaRPr lang="en-US" dirty="0"/>
          </a:p>
        </p:txBody>
      </p:sp>
      <p:sp>
        <p:nvSpPr>
          <p:cNvPr id="6" name="TextBox 5">
            <a:extLst>
              <a:ext uri="{FF2B5EF4-FFF2-40B4-BE49-F238E27FC236}">
                <a16:creationId xmlns:a16="http://schemas.microsoft.com/office/drawing/2014/main" id="{EE7C31E7-4D8A-4E8C-89D3-63A0A44F41F0}"/>
              </a:ext>
            </a:extLst>
          </p:cNvPr>
          <p:cNvSpPr txBox="1"/>
          <p:nvPr/>
        </p:nvSpPr>
        <p:spPr>
          <a:xfrm>
            <a:off x="5920453" y="1436147"/>
            <a:ext cx="5894558" cy="3985706"/>
          </a:xfrm>
          <a:prstGeom prst="rect">
            <a:avLst/>
          </a:prstGeom>
          <a:noFill/>
        </p:spPr>
        <p:txBody>
          <a:bodyPr wrap="square">
            <a:spAutoFit/>
          </a:bodyPr>
          <a:lstStyle/>
          <a:p>
            <a:r>
              <a:rPr lang="en-US" sz="1100" dirty="0"/>
              <a:t># Column Names and descriptions for Kings County Data Set</a:t>
            </a:r>
          </a:p>
          <a:p>
            <a:r>
              <a:rPr lang="en-US" sz="1100" dirty="0"/>
              <a:t>* **id** - unique identified for a house</a:t>
            </a:r>
          </a:p>
          <a:p>
            <a:r>
              <a:rPr lang="en-US" sz="1100" dirty="0"/>
              <a:t>* **</a:t>
            </a:r>
            <a:r>
              <a:rPr lang="en-US" sz="1100" dirty="0" err="1"/>
              <a:t>dateDate</a:t>
            </a:r>
            <a:r>
              <a:rPr lang="en-US" sz="1100" dirty="0"/>
              <a:t>** - house was sold</a:t>
            </a:r>
          </a:p>
          <a:p>
            <a:r>
              <a:rPr lang="en-US" sz="1100" dirty="0"/>
              <a:t>* **</a:t>
            </a:r>
            <a:r>
              <a:rPr lang="en-US" sz="1100" dirty="0" err="1"/>
              <a:t>pricePrice</a:t>
            </a:r>
            <a:r>
              <a:rPr lang="en-US" sz="1100" dirty="0"/>
              <a:t>** -  is prediction target</a:t>
            </a:r>
          </a:p>
          <a:p>
            <a:r>
              <a:rPr lang="en-US" sz="1100" dirty="0"/>
              <a:t>* **</a:t>
            </a:r>
            <a:r>
              <a:rPr lang="en-US" sz="1100" dirty="0" err="1"/>
              <a:t>bedroomsNumber</a:t>
            </a:r>
            <a:r>
              <a:rPr lang="en-US" sz="1100" dirty="0"/>
              <a:t>** -  of Bedrooms/House</a:t>
            </a:r>
          </a:p>
          <a:p>
            <a:r>
              <a:rPr lang="en-US" sz="1100" dirty="0"/>
              <a:t>* **</a:t>
            </a:r>
            <a:r>
              <a:rPr lang="en-US" sz="1100" dirty="0" err="1"/>
              <a:t>bathroomsNumber</a:t>
            </a:r>
            <a:r>
              <a:rPr lang="en-US" sz="1100" dirty="0"/>
              <a:t>** -  of bathrooms/bedrooms</a:t>
            </a:r>
          </a:p>
          <a:p>
            <a:r>
              <a:rPr lang="en-US" sz="1100" dirty="0"/>
              <a:t>* **</a:t>
            </a:r>
            <a:r>
              <a:rPr lang="en-US" sz="1100" dirty="0" err="1"/>
              <a:t>sqft_livingsquare</a:t>
            </a:r>
            <a:r>
              <a:rPr lang="en-US" sz="1100" dirty="0"/>
              <a:t>** -  footage of the home</a:t>
            </a:r>
          </a:p>
          <a:p>
            <a:r>
              <a:rPr lang="en-US" sz="1100" dirty="0"/>
              <a:t>* **</a:t>
            </a:r>
            <a:r>
              <a:rPr lang="en-US" sz="1100" dirty="0" err="1"/>
              <a:t>sqft_lotsquare</a:t>
            </a:r>
            <a:r>
              <a:rPr lang="en-US" sz="1100" dirty="0"/>
              <a:t>** -  footage of the lot</a:t>
            </a:r>
          </a:p>
          <a:p>
            <a:r>
              <a:rPr lang="en-US" sz="1100" dirty="0"/>
              <a:t>* **</a:t>
            </a:r>
            <a:r>
              <a:rPr lang="en-US" sz="1100" dirty="0" err="1"/>
              <a:t>floorsTotal</a:t>
            </a:r>
            <a:r>
              <a:rPr lang="en-US" sz="1100" dirty="0"/>
              <a:t>** -  floors (levels) in house</a:t>
            </a:r>
          </a:p>
          <a:p>
            <a:r>
              <a:rPr lang="en-US" sz="1100" dirty="0"/>
              <a:t>* **waterfront** - House which has a view to a waterfront</a:t>
            </a:r>
          </a:p>
          <a:p>
            <a:r>
              <a:rPr lang="en-US" sz="1100" dirty="0"/>
              <a:t>* **view** </a:t>
            </a:r>
            <a:r>
              <a:rPr lang="en-US" sz="1100" dirty="0">
                <a:solidFill>
                  <a:srgbClr val="00B0F0"/>
                </a:solidFill>
              </a:rPr>
              <a:t>- Has been viewed</a:t>
            </a:r>
          </a:p>
          <a:p>
            <a:r>
              <a:rPr lang="en-US" sz="1100" dirty="0"/>
              <a:t>* **condition** - How good the condition is ( Overall )</a:t>
            </a:r>
          </a:p>
          <a:p>
            <a:r>
              <a:rPr lang="en-US" sz="1100" dirty="0"/>
              <a:t>* **grade** - overall grade given to the housing unit, based on King County grading system</a:t>
            </a:r>
          </a:p>
          <a:p>
            <a:r>
              <a:rPr lang="en-US" sz="1100" dirty="0"/>
              <a:t>* **</a:t>
            </a:r>
            <a:r>
              <a:rPr lang="en-US" sz="1100" dirty="0" err="1"/>
              <a:t>sqft_above</a:t>
            </a:r>
            <a:r>
              <a:rPr lang="en-US" sz="1100" dirty="0"/>
              <a:t>** - </a:t>
            </a:r>
            <a:r>
              <a:rPr lang="en-US" sz="1100" dirty="0">
                <a:solidFill>
                  <a:srgbClr val="00B0F0"/>
                </a:solidFill>
              </a:rPr>
              <a:t>square footage of house apart from basement</a:t>
            </a:r>
          </a:p>
          <a:p>
            <a:r>
              <a:rPr lang="en-US" sz="1100" dirty="0"/>
              <a:t>* **</a:t>
            </a:r>
            <a:r>
              <a:rPr lang="en-US" sz="1100" dirty="0" err="1"/>
              <a:t>sqft_basement</a:t>
            </a:r>
            <a:r>
              <a:rPr lang="en-US" sz="1100" dirty="0"/>
              <a:t>** - </a:t>
            </a:r>
            <a:r>
              <a:rPr lang="en-US" sz="1100" dirty="0">
                <a:solidFill>
                  <a:srgbClr val="00B0F0"/>
                </a:solidFill>
              </a:rPr>
              <a:t>square footage of the basement</a:t>
            </a:r>
          </a:p>
          <a:p>
            <a:r>
              <a:rPr lang="en-US" sz="1100" dirty="0"/>
              <a:t>* **</a:t>
            </a:r>
            <a:r>
              <a:rPr lang="en-US" sz="1100" dirty="0" err="1"/>
              <a:t>yr_built</a:t>
            </a:r>
            <a:r>
              <a:rPr lang="en-US" sz="1100" dirty="0"/>
              <a:t>** - Built Year</a:t>
            </a:r>
          </a:p>
          <a:p>
            <a:r>
              <a:rPr lang="en-US" sz="1100" dirty="0"/>
              <a:t>* **</a:t>
            </a:r>
            <a:r>
              <a:rPr lang="en-US" sz="1100" dirty="0" err="1"/>
              <a:t>yr_renovated</a:t>
            </a:r>
            <a:r>
              <a:rPr lang="en-US" sz="1100" dirty="0"/>
              <a:t>** - </a:t>
            </a:r>
            <a:r>
              <a:rPr lang="en-US" sz="1100" dirty="0">
                <a:solidFill>
                  <a:srgbClr val="00B0F0"/>
                </a:solidFill>
              </a:rPr>
              <a:t>Year when house was renovated</a:t>
            </a:r>
          </a:p>
          <a:p>
            <a:r>
              <a:rPr lang="en-US" sz="1100" dirty="0"/>
              <a:t>* **</a:t>
            </a:r>
            <a:r>
              <a:rPr lang="en-US" sz="1100" dirty="0" err="1"/>
              <a:t>zipcode</a:t>
            </a:r>
            <a:r>
              <a:rPr lang="en-US" sz="1100" dirty="0"/>
              <a:t>** - </a:t>
            </a:r>
            <a:r>
              <a:rPr lang="en-US" sz="1100" dirty="0">
                <a:solidFill>
                  <a:srgbClr val="00B0F0"/>
                </a:solidFill>
              </a:rPr>
              <a:t>zip</a:t>
            </a:r>
          </a:p>
          <a:p>
            <a:r>
              <a:rPr lang="en-US" sz="1100" dirty="0"/>
              <a:t>* **</a:t>
            </a:r>
            <a:r>
              <a:rPr lang="en-US" sz="1100" dirty="0" err="1"/>
              <a:t>lat</a:t>
            </a:r>
            <a:r>
              <a:rPr lang="en-US" sz="1100" dirty="0"/>
              <a:t>** - </a:t>
            </a:r>
            <a:r>
              <a:rPr lang="en-US" sz="1100" dirty="0">
                <a:solidFill>
                  <a:srgbClr val="00B0F0"/>
                </a:solidFill>
              </a:rPr>
              <a:t>Latitude coordinate</a:t>
            </a:r>
          </a:p>
          <a:p>
            <a:r>
              <a:rPr lang="en-US" sz="1100" dirty="0"/>
              <a:t>* **long** - </a:t>
            </a:r>
            <a:r>
              <a:rPr lang="en-US" sz="1100" dirty="0">
                <a:solidFill>
                  <a:srgbClr val="00B0F0"/>
                </a:solidFill>
              </a:rPr>
              <a:t>Longitude coordinate</a:t>
            </a:r>
          </a:p>
          <a:p>
            <a:r>
              <a:rPr lang="en-US" sz="1100" dirty="0"/>
              <a:t>* **sqft_living15** - </a:t>
            </a:r>
            <a:r>
              <a:rPr lang="en-US" sz="1100" dirty="0">
                <a:solidFill>
                  <a:srgbClr val="00B0F0"/>
                </a:solidFill>
              </a:rPr>
              <a:t>The square footage of interior housing living space for the nearest 15 neighbors</a:t>
            </a:r>
          </a:p>
          <a:p>
            <a:r>
              <a:rPr lang="en-US" sz="1100" dirty="0"/>
              <a:t>* **sqft_lot15** - </a:t>
            </a:r>
            <a:r>
              <a:rPr lang="en-US" sz="1100" dirty="0">
                <a:solidFill>
                  <a:srgbClr val="00B0F0"/>
                </a:solidFill>
              </a:rPr>
              <a:t>The square footage of the land lots of the nearest 15 neighbors</a:t>
            </a:r>
          </a:p>
        </p:txBody>
      </p:sp>
    </p:spTree>
    <p:extLst>
      <p:ext uri="{BB962C8B-B14F-4D97-AF65-F5344CB8AC3E}">
        <p14:creationId xmlns:p14="http://schemas.microsoft.com/office/powerpoint/2010/main" val="2357140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FD590-01D2-4280-B724-9432993829C7}"/>
              </a:ext>
            </a:extLst>
          </p:cNvPr>
          <p:cNvSpPr txBox="1"/>
          <p:nvPr/>
        </p:nvSpPr>
        <p:spPr>
          <a:xfrm>
            <a:off x="980312" y="287007"/>
            <a:ext cx="6096000" cy="646331"/>
          </a:xfrm>
          <a:prstGeom prst="rect">
            <a:avLst/>
          </a:prstGeom>
          <a:noFill/>
        </p:spPr>
        <p:txBody>
          <a:bodyPr wrap="square">
            <a:spAutoFit/>
          </a:bodyPr>
          <a:lstStyle/>
          <a:p>
            <a:r>
              <a:rPr lang="en-US" dirty="0"/>
              <a:t>View amenities - including Seattle Skyline, Lake Washington, and Small Lake River (Lake Union) views</a:t>
            </a:r>
          </a:p>
        </p:txBody>
      </p:sp>
      <p:pic>
        <p:nvPicPr>
          <p:cNvPr id="4" name="Picture 3">
            <a:extLst>
              <a:ext uri="{FF2B5EF4-FFF2-40B4-BE49-F238E27FC236}">
                <a16:creationId xmlns:a16="http://schemas.microsoft.com/office/drawing/2014/main" id="{39693900-4DEC-4552-9AEE-27F5674383DB}"/>
              </a:ext>
            </a:extLst>
          </p:cNvPr>
          <p:cNvPicPr>
            <a:picLocks noChangeAspect="1"/>
          </p:cNvPicPr>
          <p:nvPr/>
        </p:nvPicPr>
        <p:blipFill>
          <a:blip r:embed="rId2"/>
          <a:stretch>
            <a:fillRect/>
          </a:stretch>
        </p:blipFill>
        <p:spPr>
          <a:xfrm>
            <a:off x="1287379" y="1097864"/>
            <a:ext cx="4495800" cy="2276475"/>
          </a:xfrm>
          <a:prstGeom prst="rect">
            <a:avLst/>
          </a:prstGeom>
        </p:spPr>
      </p:pic>
      <p:sp>
        <p:nvSpPr>
          <p:cNvPr id="8" name="TextBox 7">
            <a:extLst>
              <a:ext uri="{FF2B5EF4-FFF2-40B4-BE49-F238E27FC236}">
                <a16:creationId xmlns:a16="http://schemas.microsoft.com/office/drawing/2014/main" id="{5C7AE0FF-AEDA-4D2A-9F79-20BA828A3948}"/>
              </a:ext>
            </a:extLst>
          </p:cNvPr>
          <p:cNvSpPr txBox="1"/>
          <p:nvPr/>
        </p:nvSpPr>
        <p:spPr>
          <a:xfrm>
            <a:off x="6676571" y="696683"/>
            <a:ext cx="6096000" cy="5355312"/>
          </a:xfrm>
          <a:prstGeom prst="rect">
            <a:avLst/>
          </a:prstGeom>
          <a:noFill/>
        </p:spPr>
        <p:txBody>
          <a:bodyPr wrap="square">
            <a:spAutoFit/>
          </a:bodyPr>
          <a:lstStyle/>
          <a:p>
            <a:r>
              <a:rPr lang="en-US" b="1" dirty="0"/>
              <a:t>Single Family/ Duplex/ Triplex Model:</a:t>
            </a:r>
          </a:p>
          <a:p>
            <a:r>
              <a:rPr lang="en-US" dirty="0"/>
              <a:t> Base Land</a:t>
            </a:r>
          </a:p>
          <a:p>
            <a:r>
              <a:rPr lang="en-US" dirty="0"/>
              <a:t> Good Condition</a:t>
            </a:r>
          </a:p>
          <a:p>
            <a:r>
              <a:rPr lang="en-US" dirty="0"/>
              <a:t> Very Good Condition</a:t>
            </a:r>
          </a:p>
          <a:p>
            <a:r>
              <a:rPr lang="en-US" dirty="0"/>
              <a:t>Year Built/Year Renovate &gt; 2002</a:t>
            </a:r>
          </a:p>
          <a:p>
            <a:r>
              <a:rPr lang="en-US" dirty="0"/>
              <a:t> Neighborhood 20</a:t>
            </a:r>
          </a:p>
          <a:p>
            <a:r>
              <a:rPr lang="en-US" dirty="0"/>
              <a:t> Neighborhood 40</a:t>
            </a:r>
          </a:p>
          <a:p>
            <a:r>
              <a:rPr lang="en-US" dirty="0"/>
              <a:t> Neighborhood 60</a:t>
            </a:r>
          </a:p>
          <a:p>
            <a:r>
              <a:rPr lang="en-US" dirty="0"/>
              <a:t> Neighborhood 90</a:t>
            </a:r>
          </a:p>
          <a:p>
            <a:r>
              <a:rPr lang="en-US" dirty="0"/>
              <a:t> Moderate Traffic</a:t>
            </a:r>
          </a:p>
          <a:p>
            <a:r>
              <a:rPr lang="en-US" dirty="0"/>
              <a:t> High Traffic</a:t>
            </a:r>
          </a:p>
          <a:p>
            <a:r>
              <a:rPr lang="en-US" dirty="0"/>
              <a:t> Extreme Traffic </a:t>
            </a:r>
          </a:p>
          <a:p>
            <a:r>
              <a:rPr lang="en-US" dirty="0"/>
              <a:t>Improved Parcel Valuation… Continued</a:t>
            </a:r>
          </a:p>
          <a:p>
            <a:r>
              <a:rPr lang="en-US" dirty="0"/>
              <a:t>Area 013 19</a:t>
            </a:r>
          </a:p>
          <a:p>
            <a:r>
              <a:rPr lang="en-US" dirty="0"/>
              <a:t>2017 Physical Inspection Department of Assessments</a:t>
            </a:r>
          </a:p>
          <a:p>
            <a:r>
              <a:rPr lang="en-US" dirty="0"/>
              <a:t>Townhouse Dwellings:</a:t>
            </a:r>
          </a:p>
          <a:p>
            <a:r>
              <a:rPr lang="en-US" dirty="0"/>
              <a:t> Base Land</a:t>
            </a:r>
          </a:p>
          <a:p>
            <a:r>
              <a:rPr lang="en-US" dirty="0"/>
              <a:t> Neighborhood 80</a:t>
            </a:r>
          </a:p>
          <a:p>
            <a:r>
              <a:rPr lang="en-US" dirty="0"/>
              <a:t>There was a lack of sales </a:t>
            </a:r>
          </a:p>
        </p:txBody>
      </p:sp>
      <p:pic>
        <p:nvPicPr>
          <p:cNvPr id="9" name="Picture 8">
            <a:extLst>
              <a:ext uri="{FF2B5EF4-FFF2-40B4-BE49-F238E27FC236}">
                <a16:creationId xmlns:a16="http://schemas.microsoft.com/office/drawing/2014/main" id="{A055122A-7760-4EEC-9B4B-41FDBFFF9DC9}"/>
              </a:ext>
            </a:extLst>
          </p:cNvPr>
          <p:cNvPicPr>
            <a:picLocks noChangeAspect="1"/>
          </p:cNvPicPr>
          <p:nvPr/>
        </p:nvPicPr>
        <p:blipFill>
          <a:blip r:embed="rId3"/>
          <a:stretch>
            <a:fillRect/>
          </a:stretch>
        </p:blipFill>
        <p:spPr>
          <a:xfrm>
            <a:off x="1287379" y="3538865"/>
            <a:ext cx="3783837" cy="3112180"/>
          </a:xfrm>
          <a:prstGeom prst="rect">
            <a:avLst/>
          </a:prstGeom>
        </p:spPr>
      </p:pic>
    </p:spTree>
    <p:extLst>
      <p:ext uri="{BB962C8B-B14F-4D97-AF65-F5344CB8AC3E}">
        <p14:creationId xmlns:p14="http://schemas.microsoft.com/office/powerpoint/2010/main" val="2727707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D3AB592-8549-4313-80AF-BCD85A0F92F6}"/>
              </a:ext>
            </a:extLst>
          </p:cNvPr>
          <p:cNvSpPr txBox="1"/>
          <p:nvPr/>
        </p:nvSpPr>
        <p:spPr>
          <a:xfrm>
            <a:off x="986972" y="3244334"/>
            <a:ext cx="3614057" cy="369332"/>
          </a:xfrm>
          <a:prstGeom prst="rect">
            <a:avLst/>
          </a:prstGeom>
          <a:noFill/>
        </p:spPr>
        <p:txBody>
          <a:bodyPr wrap="square">
            <a:spAutoFit/>
          </a:bodyPr>
          <a:lstStyle/>
          <a:p>
            <a:r>
              <a:rPr lang="fr-FR" dirty="0"/>
              <a:t>assessor.info@kingcounty.gov</a:t>
            </a:r>
            <a:endParaRPr lang="en-US" dirty="0"/>
          </a:p>
        </p:txBody>
      </p:sp>
      <p:sp>
        <p:nvSpPr>
          <p:cNvPr id="6" name="TextBox 5">
            <a:extLst>
              <a:ext uri="{FF2B5EF4-FFF2-40B4-BE49-F238E27FC236}">
                <a16:creationId xmlns:a16="http://schemas.microsoft.com/office/drawing/2014/main" id="{4DE8B9B1-9F07-4957-8D7D-E508EA992554}"/>
              </a:ext>
            </a:extLst>
          </p:cNvPr>
          <p:cNvSpPr txBox="1"/>
          <p:nvPr/>
        </p:nvSpPr>
        <p:spPr>
          <a:xfrm>
            <a:off x="1190171" y="4326208"/>
            <a:ext cx="6096000" cy="1754326"/>
          </a:xfrm>
          <a:prstGeom prst="rect">
            <a:avLst/>
          </a:prstGeom>
          <a:noFill/>
        </p:spPr>
        <p:txBody>
          <a:bodyPr wrap="square">
            <a:spAutoFit/>
          </a:bodyPr>
          <a:lstStyle/>
          <a:p>
            <a:r>
              <a:rPr lang="en-US" dirty="0"/>
              <a:t>Vacant sales from 1/1/2014 to 12/31/2016 were given primary consideration for valuing land with emphasis placed on those sales closest to January 1, 2017. Area 013 contains 4,459 parcels of which approximately 3% are vacant. </a:t>
            </a:r>
          </a:p>
          <a:p>
            <a:r>
              <a:rPr lang="en-US" dirty="0"/>
              <a:t>Location, views, zoning, topography, lot size and traffic are primary influences to land values. </a:t>
            </a:r>
          </a:p>
        </p:txBody>
      </p:sp>
    </p:spTree>
    <p:extLst>
      <p:ext uri="{BB962C8B-B14F-4D97-AF65-F5344CB8AC3E}">
        <p14:creationId xmlns:p14="http://schemas.microsoft.com/office/powerpoint/2010/main" val="3135397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00A675-F1F5-4B76-B378-40A1B7FBF067}"/>
              </a:ext>
            </a:extLst>
          </p:cNvPr>
          <p:cNvSpPr txBox="1"/>
          <p:nvPr/>
        </p:nvSpPr>
        <p:spPr>
          <a:xfrm>
            <a:off x="475589" y="113862"/>
            <a:ext cx="7334572" cy="369332"/>
          </a:xfrm>
          <a:prstGeom prst="rect">
            <a:avLst/>
          </a:prstGeom>
          <a:noFill/>
        </p:spPr>
        <p:txBody>
          <a:bodyPr wrap="square">
            <a:spAutoFit/>
          </a:bodyPr>
          <a:lstStyle/>
          <a:p>
            <a:r>
              <a:rPr lang="en-US" dirty="0"/>
              <a:t>https://info.kingcounty.gov/assessor/esales/Glossary.aspx?type=r#g</a:t>
            </a:r>
          </a:p>
        </p:txBody>
      </p:sp>
      <p:graphicFrame>
        <p:nvGraphicFramePr>
          <p:cNvPr id="6" name="Table 5">
            <a:extLst>
              <a:ext uri="{FF2B5EF4-FFF2-40B4-BE49-F238E27FC236}">
                <a16:creationId xmlns:a16="http://schemas.microsoft.com/office/drawing/2014/main" id="{5D562FB2-104B-4134-AA66-679E4B34EF3C}"/>
              </a:ext>
            </a:extLst>
          </p:cNvPr>
          <p:cNvGraphicFramePr>
            <a:graphicFrameLocks noGrp="1"/>
          </p:cNvGraphicFramePr>
          <p:nvPr>
            <p:extLst>
              <p:ext uri="{D42A27DB-BD31-4B8C-83A1-F6EECF244321}">
                <p14:modId xmlns:p14="http://schemas.microsoft.com/office/powerpoint/2010/main" val="892427067"/>
              </p:ext>
            </p:extLst>
          </p:nvPr>
        </p:nvGraphicFramePr>
        <p:xfrm>
          <a:off x="330445" y="642851"/>
          <a:ext cx="10772984" cy="10036280"/>
        </p:xfrm>
        <a:graphic>
          <a:graphicData uri="http://schemas.openxmlformats.org/drawingml/2006/table">
            <a:tbl>
              <a:tblPr/>
              <a:tblGrid>
                <a:gridCol w="5386492">
                  <a:extLst>
                    <a:ext uri="{9D8B030D-6E8A-4147-A177-3AD203B41FA5}">
                      <a16:colId xmlns:a16="http://schemas.microsoft.com/office/drawing/2014/main" val="464672575"/>
                    </a:ext>
                  </a:extLst>
                </a:gridCol>
                <a:gridCol w="5386492">
                  <a:extLst>
                    <a:ext uri="{9D8B030D-6E8A-4147-A177-3AD203B41FA5}">
                      <a16:colId xmlns:a16="http://schemas.microsoft.com/office/drawing/2014/main" val="905887528"/>
                    </a:ext>
                  </a:extLst>
                </a:gridCol>
              </a:tblGrid>
              <a:tr h="133033">
                <a:tc gridSpan="2">
                  <a:txBody>
                    <a:bodyPr/>
                    <a:lstStyle/>
                    <a:p>
                      <a:pPr fontAlgn="t"/>
                      <a:r>
                        <a:rPr lang="en-US" sz="2000" dirty="0">
                          <a:effectLst/>
                        </a:rPr>
                        <a:t>BUILDING CONDITION</a:t>
                      </a:r>
                    </a:p>
                  </a:txBody>
                  <a:tcPr marL="32570" marR="32570" marT="32570" marB="3257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3397175633"/>
                  </a:ext>
                </a:extLst>
              </a:tr>
              <a:tr h="2964867">
                <a:tc>
                  <a:txBody>
                    <a:bodyPr/>
                    <a:lstStyle/>
                    <a:p>
                      <a:pPr fontAlgn="t"/>
                      <a:r>
                        <a:rPr lang="en-US" sz="800" dirty="0">
                          <a:effectLst/>
                        </a:rPr>
                        <a:t>    </a:t>
                      </a:r>
                    </a:p>
                  </a:txBody>
                  <a:tcPr marL="32570" marR="32570" marT="32570" marB="3257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1800" dirty="0">
                          <a:effectLst/>
                        </a:rPr>
                        <a:t>Relative to age and grade. Coded 1-5.</a:t>
                      </a:r>
                      <a:br>
                        <a:rPr lang="en-US" sz="1800" dirty="0">
                          <a:effectLst/>
                        </a:rPr>
                      </a:br>
                      <a:br>
                        <a:rPr lang="en-US" sz="1800" dirty="0">
                          <a:effectLst/>
                        </a:rPr>
                      </a:br>
                      <a:r>
                        <a:rPr lang="en-US" sz="1800" dirty="0">
                          <a:effectLst/>
                        </a:rPr>
                        <a:t>1 = Poor- Worn out. Repair and overhaul needed on painted surfaces, roofing, plumbing, heating and numerous functional inadequacies. Excessive deferred maintenance and abuse, limited value-in-use, approaching abandonment or major reconstruction; reuse or change in occupancy is imminent. Effective age is near the end of the scale regardless of the actual chronological age.</a:t>
                      </a:r>
                      <a:br>
                        <a:rPr lang="en-US" sz="1800" dirty="0">
                          <a:effectLst/>
                        </a:rPr>
                      </a:br>
                      <a:br>
                        <a:rPr lang="en-US" sz="1800" dirty="0">
                          <a:effectLst/>
                        </a:rPr>
                      </a:br>
                      <a:r>
                        <a:rPr lang="en-US" sz="1800" dirty="0">
                          <a:effectLst/>
                        </a:rPr>
                        <a:t>2 = Fair- Badly worn. Much repair needed. Many items need refinishing or overhauling, deferred maintenance obvious, inadequate building utility and systems all shortening the life expectancy and increasing the effective age.</a:t>
                      </a:r>
                      <a:br>
                        <a:rPr lang="en-US" sz="1800" dirty="0">
                          <a:effectLst/>
                        </a:rPr>
                      </a:br>
                      <a:br>
                        <a:rPr lang="en-US" sz="1800" dirty="0">
                          <a:effectLst/>
                        </a:rPr>
                      </a:br>
                      <a:r>
                        <a:rPr lang="en-US" sz="1800" dirty="0">
                          <a:effectLst/>
                        </a:rPr>
                        <a:t>3 = Average- Some evidence of deferred maintenance and normal obsolescence with age in that a few minor repairs are needed, along with some refinishing. All major components still functional and contributing toward an extended life expectancy. Effective age and utility is standard for like properties of its class and usage.</a:t>
                      </a:r>
                      <a:br>
                        <a:rPr lang="en-US" sz="1800" dirty="0">
                          <a:effectLst/>
                        </a:rPr>
                      </a:br>
                      <a:br>
                        <a:rPr lang="en-US" sz="1800" dirty="0">
                          <a:effectLst/>
                        </a:rPr>
                      </a:br>
                      <a:r>
                        <a:rPr lang="en-US" sz="1800" dirty="0">
                          <a:effectLst/>
                        </a:rPr>
                        <a:t>4 = Good- No obvious maintenance required but neither is everything new. Appearance and utility are above the standard and the overall effective age will be lower than the typical property.</a:t>
                      </a:r>
                      <a:br>
                        <a:rPr lang="en-US" sz="1800" dirty="0">
                          <a:effectLst/>
                        </a:rPr>
                      </a:br>
                      <a:br>
                        <a:rPr lang="en-US" sz="1800" dirty="0">
                          <a:effectLst/>
                        </a:rPr>
                      </a:br>
                      <a:r>
                        <a:rPr lang="en-US" sz="1800" dirty="0">
                          <a:effectLst/>
                        </a:rPr>
                        <a:t>5= Very Good- All items well maintained, many having been overhauled and repaired as they have shown signs of wear, increasing the life expectancy and lowering the effective age with little deterioration or obsolescence evident with a high degree of utility.</a:t>
                      </a:r>
                    </a:p>
                  </a:txBody>
                  <a:tcPr marL="32570" marR="32570" marT="32570" marB="3257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195334012"/>
                  </a:ext>
                </a:extLst>
              </a:tr>
            </a:tbl>
          </a:graphicData>
        </a:graphic>
      </p:graphicFrame>
    </p:spTree>
    <p:extLst>
      <p:ext uri="{BB962C8B-B14F-4D97-AF65-F5344CB8AC3E}">
        <p14:creationId xmlns:p14="http://schemas.microsoft.com/office/powerpoint/2010/main" val="69622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C7EFBC8-6D9E-4064-91B3-4DAD4BB53231}"/>
              </a:ext>
            </a:extLst>
          </p:cNvPr>
          <p:cNvGraphicFramePr>
            <a:graphicFrameLocks noGrp="1"/>
          </p:cNvGraphicFramePr>
          <p:nvPr>
            <p:extLst>
              <p:ext uri="{D42A27DB-BD31-4B8C-83A1-F6EECF244321}">
                <p14:modId xmlns:p14="http://schemas.microsoft.com/office/powerpoint/2010/main" val="2682349231"/>
              </p:ext>
            </p:extLst>
          </p:nvPr>
        </p:nvGraphicFramePr>
        <p:xfrm>
          <a:off x="1369901" y="257228"/>
          <a:ext cx="8673984" cy="15690343"/>
        </p:xfrm>
        <a:graphic>
          <a:graphicData uri="http://schemas.openxmlformats.org/drawingml/2006/table">
            <a:tbl>
              <a:tblPr/>
              <a:tblGrid>
                <a:gridCol w="4336992">
                  <a:extLst>
                    <a:ext uri="{9D8B030D-6E8A-4147-A177-3AD203B41FA5}">
                      <a16:colId xmlns:a16="http://schemas.microsoft.com/office/drawing/2014/main" val="2542621459"/>
                    </a:ext>
                  </a:extLst>
                </a:gridCol>
                <a:gridCol w="4336992">
                  <a:extLst>
                    <a:ext uri="{9D8B030D-6E8A-4147-A177-3AD203B41FA5}">
                      <a16:colId xmlns:a16="http://schemas.microsoft.com/office/drawing/2014/main" val="3787440712"/>
                    </a:ext>
                  </a:extLst>
                </a:gridCol>
              </a:tblGrid>
              <a:tr h="1017615">
                <a:tc gridSpan="2">
                  <a:txBody>
                    <a:bodyPr/>
                    <a:lstStyle/>
                    <a:p>
                      <a:pPr fontAlgn="t"/>
                      <a:r>
                        <a:rPr lang="en-US" sz="1800" dirty="0">
                          <a:effectLst/>
                        </a:rPr>
                        <a:t>BUILDING GRADE</a:t>
                      </a:r>
                    </a:p>
                  </a:txBody>
                  <a:tcPr marL="21164" marR="21164" marT="21164" marB="21164">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hMerge="1">
                  <a:txBody>
                    <a:bodyPr/>
                    <a:lstStyle/>
                    <a:p>
                      <a:endParaRPr lang="en-US"/>
                    </a:p>
                  </a:txBody>
                  <a:tcPr/>
                </a:tc>
                <a:extLst>
                  <a:ext uri="{0D108BD9-81ED-4DB2-BD59-A6C34878D82A}">
                    <a16:rowId xmlns:a16="http://schemas.microsoft.com/office/drawing/2014/main" val="2787374827"/>
                  </a:ext>
                </a:extLst>
              </a:tr>
              <a:tr h="2201603">
                <a:tc>
                  <a:txBody>
                    <a:bodyPr/>
                    <a:lstStyle/>
                    <a:p>
                      <a:pPr fontAlgn="t"/>
                      <a:r>
                        <a:rPr lang="en-US" sz="500" dirty="0">
                          <a:effectLst/>
                        </a:rPr>
                        <a:t>    </a:t>
                      </a:r>
                    </a:p>
                  </a:txBody>
                  <a:tcPr marL="21164" marR="21164" marT="21164" marB="21164">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sz="2000" dirty="0">
                          <a:effectLst/>
                        </a:rPr>
                        <a:t>Represents the construction quality of improvements. Grades run from grade 1 to 13. Generally defined as:</a:t>
                      </a:r>
                      <a:br>
                        <a:rPr lang="en-US" sz="2000" dirty="0">
                          <a:effectLst/>
                        </a:rPr>
                      </a:br>
                      <a:br>
                        <a:rPr lang="en-US" sz="2000" dirty="0">
                          <a:effectLst/>
                        </a:rPr>
                      </a:br>
                      <a:r>
                        <a:rPr lang="en-US" sz="2000" dirty="0">
                          <a:effectLst/>
                        </a:rPr>
                        <a:t>1-3 Falls short of minimum building standards. Normally cabin or inferior structure.</a:t>
                      </a:r>
                      <a:br>
                        <a:rPr lang="en-US" sz="2000" dirty="0">
                          <a:effectLst/>
                        </a:rPr>
                      </a:br>
                      <a:br>
                        <a:rPr lang="en-US" sz="2000" dirty="0">
                          <a:effectLst/>
                        </a:rPr>
                      </a:br>
                      <a:r>
                        <a:rPr lang="en-US" sz="2000" dirty="0">
                          <a:effectLst/>
                        </a:rPr>
                        <a:t>4 Generally older, low quality construction. Does not meet code.</a:t>
                      </a:r>
                      <a:br>
                        <a:rPr lang="en-US" sz="2000" dirty="0">
                          <a:effectLst/>
                        </a:rPr>
                      </a:br>
                      <a:br>
                        <a:rPr lang="en-US" sz="2000" dirty="0">
                          <a:effectLst/>
                        </a:rPr>
                      </a:br>
                      <a:r>
                        <a:rPr lang="en-US" sz="2000" dirty="0">
                          <a:effectLst/>
                        </a:rPr>
                        <a:t>5 Low construction costs and workmanship. Small, simple design.</a:t>
                      </a:r>
                      <a:br>
                        <a:rPr lang="en-US" sz="2000" dirty="0">
                          <a:effectLst/>
                        </a:rPr>
                      </a:br>
                      <a:br>
                        <a:rPr lang="en-US" sz="2000" dirty="0">
                          <a:effectLst/>
                        </a:rPr>
                      </a:br>
                      <a:r>
                        <a:rPr lang="en-US" sz="2000" dirty="0">
                          <a:effectLst/>
                        </a:rPr>
                        <a:t>6 Lowest grade currently meeting building code. Low quality materials and simple designs.</a:t>
                      </a:r>
                      <a:br>
                        <a:rPr lang="en-US" sz="2000" dirty="0">
                          <a:effectLst/>
                        </a:rPr>
                      </a:br>
                      <a:br>
                        <a:rPr lang="en-US" sz="2000" dirty="0">
                          <a:effectLst/>
                        </a:rPr>
                      </a:br>
                      <a:r>
                        <a:rPr lang="en-US" sz="2000" dirty="0">
                          <a:effectLst/>
                        </a:rPr>
                        <a:t>7 Average grade of construction and design. Commonly seen in plats and older sub-divisions.</a:t>
                      </a:r>
                      <a:br>
                        <a:rPr lang="en-US" sz="2000" dirty="0">
                          <a:effectLst/>
                        </a:rPr>
                      </a:br>
                      <a:br>
                        <a:rPr lang="en-US" sz="2000" dirty="0">
                          <a:effectLst/>
                        </a:rPr>
                      </a:br>
                      <a:r>
                        <a:rPr lang="en-US" sz="2000" dirty="0">
                          <a:effectLst/>
                        </a:rPr>
                        <a:t>8 Just above average in construction and design. Usually better materials in both the exterior and interior finish work.</a:t>
                      </a:r>
                      <a:br>
                        <a:rPr lang="en-US" sz="2000" dirty="0">
                          <a:effectLst/>
                        </a:rPr>
                      </a:br>
                      <a:br>
                        <a:rPr lang="en-US" sz="2000" dirty="0">
                          <a:effectLst/>
                        </a:rPr>
                      </a:br>
                      <a:r>
                        <a:rPr lang="en-US" sz="2000" dirty="0">
                          <a:effectLst/>
                        </a:rPr>
                        <a:t>9 Better architectural design with extra interior and exterior design and quality.</a:t>
                      </a:r>
                      <a:br>
                        <a:rPr lang="en-US" sz="2000" dirty="0">
                          <a:effectLst/>
                        </a:rPr>
                      </a:br>
                      <a:br>
                        <a:rPr lang="en-US" sz="2000" dirty="0">
                          <a:effectLst/>
                        </a:rPr>
                      </a:br>
                      <a:r>
                        <a:rPr lang="en-US" sz="2000" dirty="0">
                          <a:effectLst/>
                        </a:rPr>
                        <a:t>10 Homes of this quality generally have high quality features. Finish work is better and more design quality is seen in the floor plans. Generally have a larger square footage.</a:t>
                      </a:r>
                      <a:br>
                        <a:rPr lang="en-US" sz="2000" dirty="0">
                          <a:effectLst/>
                        </a:rPr>
                      </a:br>
                      <a:br>
                        <a:rPr lang="en-US" sz="2000" dirty="0">
                          <a:effectLst/>
                        </a:rPr>
                      </a:br>
                      <a:r>
                        <a:rPr lang="en-US" sz="2000" dirty="0">
                          <a:effectLst/>
                        </a:rPr>
                        <a:t>11 Custom design and higher quality finish work with added amenities of solid woods, bathroom fixtures and more luxurious options.</a:t>
                      </a:r>
                      <a:br>
                        <a:rPr lang="en-US" sz="2000" dirty="0">
                          <a:effectLst/>
                        </a:rPr>
                      </a:br>
                      <a:br>
                        <a:rPr lang="en-US" sz="2000" dirty="0">
                          <a:effectLst/>
                        </a:rPr>
                      </a:br>
                      <a:r>
                        <a:rPr lang="en-US" sz="2000" dirty="0">
                          <a:effectLst/>
                        </a:rPr>
                        <a:t>12 Custom design and excellent builders. All materials are of the highest quality and all conveniences are present.</a:t>
                      </a:r>
                      <a:br>
                        <a:rPr lang="en-US" sz="2000" dirty="0">
                          <a:effectLst/>
                        </a:rPr>
                      </a:br>
                      <a:br>
                        <a:rPr lang="en-US" sz="2000" dirty="0">
                          <a:effectLst/>
                        </a:rPr>
                      </a:br>
                      <a:r>
                        <a:rPr lang="en-US" sz="2000" dirty="0">
                          <a:effectLst/>
                        </a:rPr>
                        <a:t>13 Generally custom designed and built. Mansion level. Large amount of highest quality cabinet work, wood trim, marble, entry ways etc.</a:t>
                      </a:r>
                    </a:p>
                  </a:txBody>
                  <a:tcPr marL="21164" marR="21164" marT="21164" marB="21164">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63891349"/>
                  </a:ext>
                </a:extLst>
              </a:tr>
            </a:tbl>
          </a:graphicData>
        </a:graphic>
      </p:graphicFrame>
    </p:spTree>
    <p:extLst>
      <p:ext uri="{BB962C8B-B14F-4D97-AF65-F5344CB8AC3E}">
        <p14:creationId xmlns:p14="http://schemas.microsoft.com/office/powerpoint/2010/main" val="685440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176929B-637E-4396-BFFB-A79B5CB2D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79" y="312057"/>
            <a:ext cx="47625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96686E8-AB17-4658-8D5B-CA733ED63AD6}"/>
              </a:ext>
            </a:extLst>
          </p:cNvPr>
          <p:cNvPicPr>
            <a:picLocks noChangeAspect="1"/>
          </p:cNvPicPr>
          <p:nvPr/>
        </p:nvPicPr>
        <p:blipFill>
          <a:blip r:embed="rId3"/>
          <a:stretch>
            <a:fillRect/>
          </a:stretch>
        </p:blipFill>
        <p:spPr>
          <a:xfrm>
            <a:off x="1076325" y="2576917"/>
            <a:ext cx="5019675" cy="2943225"/>
          </a:xfrm>
          <a:prstGeom prst="rect">
            <a:avLst/>
          </a:prstGeom>
        </p:spPr>
      </p:pic>
    </p:spTree>
    <p:extLst>
      <p:ext uri="{BB962C8B-B14F-4D97-AF65-F5344CB8AC3E}">
        <p14:creationId xmlns:p14="http://schemas.microsoft.com/office/powerpoint/2010/main" val="2657567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F8B66B-AFFB-4254-B9CB-009F2CFF931C}"/>
              </a:ext>
            </a:extLst>
          </p:cNvPr>
          <p:cNvPicPr>
            <a:picLocks noChangeAspect="1"/>
          </p:cNvPicPr>
          <p:nvPr/>
        </p:nvPicPr>
        <p:blipFill>
          <a:blip r:embed="rId2"/>
          <a:stretch>
            <a:fillRect/>
          </a:stretch>
        </p:blipFill>
        <p:spPr>
          <a:xfrm>
            <a:off x="935098" y="1472800"/>
            <a:ext cx="9644001" cy="5385200"/>
          </a:xfrm>
          <a:prstGeom prst="rect">
            <a:avLst/>
          </a:prstGeom>
        </p:spPr>
      </p:pic>
      <p:sp>
        <p:nvSpPr>
          <p:cNvPr id="4" name="TextBox 3">
            <a:extLst>
              <a:ext uri="{FF2B5EF4-FFF2-40B4-BE49-F238E27FC236}">
                <a16:creationId xmlns:a16="http://schemas.microsoft.com/office/drawing/2014/main" id="{FB7549A4-C6AB-4C4A-9398-1DBB2C4C6FD8}"/>
              </a:ext>
            </a:extLst>
          </p:cNvPr>
          <p:cNvSpPr txBox="1"/>
          <p:nvPr/>
        </p:nvSpPr>
        <p:spPr>
          <a:xfrm>
            <a:off x="935098" y="0"/>
            <a:ext cx="4081402" cy="646331"/>
          </a:xfrm>
          <a:prstGeom prst="rect">
            <a:avLst/>
          </a:prstGeom>
          <a:noFill/>
        </p:spPr>
        <p:txBody>
          <a:bodyPr wrap="square">
            <a:spAutoFit/>
          </a:bodyPr>
          <a:lstStyle/>
          <a:p>
            <a:r>
              <a:rPr lang="en-US" dirty="0"/>
              <a:t>https://www.zipmap.net/Washington/King_County.htm</a:t>
            </a:r>
          </a:p>
        </p:txBody>
      </p:sp>
      <p:pic>
        <p:nvPicPr>
          <p:cNvPr id="5" name="Picture 4">
            <a:extLst>
              <a:ext uri="{FF2B5EF4-FFF2-40B4-BE49-F238E27FC236}">
                <a16:creationId xmlns:a16="http://schemas.microsoft.com/office/drawing/2014/main" id="{2D56E62B-4059-4A7A-9D89-94103EA6B17E}"/>
              </a:ext>
            </a:extLst>
          </p:cNvPr>
          <p:cNvPicPr>
            <a:picLocks noChangeAspect="1"/>
          </p:cNvPicPr>
          <p:nvPr/>
        </p:nvPicPr>
        <p:blipFill>
          <a:blip r:embed="rId3"/>
          <a:stretch>
            <a:fillRect/>
          </a:stretch>
        </p:blipFill>
        <p:spPr>
          <a:xfrm>
            <a:off x="813062" y="136649"/>
            <a:ext cx="10331408" cy="10319167"/>
          </a:xfrm>
          <a:prstGeom prst="rect">
            <a:avLst/>
          </a:prstGeom>
        </p:spPr>
      </p:pic>
    </p:spTree>
    <p:extLst>
      <p:ext uri="{BB962C8B-B14F-4D97-AF65-F5344CB8AC3E}">
        <p14:creationId xmlns:p14="http://schemas.microsoft.com/office/powerpoint/2010/main" val="2269761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5ADD69-5440-4F7C-B5C0-70EAA46C29B3}"/>
              </a:ext>
            </a:extLst>
          </p:cNvPr>
          <p:cNvPicPr>
            <a:picLocks noChangeAspect="1"/>
          </p:cNvPicPr>
          <p:nvPr/>
        </p:nvPicPr>
        <p:blipFill>
          <a:blip r:embed="rId2"/>
          <a:stretch>
            <a:fillRect/>
          </a:stretch>
        </p:blipFill>
        <p:spPr>
          <a:xfrm>
            <a:off x="1133046" y="597932"/>
            <a:ext cx="4922108" cy="3035300"/>
          </a:xfrm>
          <a:prstGeom prst="rect">
            <a:avLst/>
          </a:prstGeom>
        </p:spPr>
      </p:pic>
      <p:sp>
        <p:nvSpPr>
          <p:cNvPr id="3" name="TextBox 2">
            <a:extLst>
              <a:ext uri="{FF2B5EF4-FFF2-40B4-BE49-F238E27FC236}">
                <a16:creationId xmlns:a16="http://schemas.microsoft.com/office/drawing/2014/main" id="{4253ED87-9738-40EA-8D43-F2FDB968551C}"/>
              </a:ext>
            </a:extLst>
          </p:cNvPr>
          <p:cNvSpPr txBox="1"/>
          <p:nvPr/>
        </p:nvSpPr>
        <p:spPr>
          <a:xfrm>
            <a:off x="990600" y="139700"/>
            <a:ext cx="1622752" cy="369332"/>
          </a:xfrm>
          <a:prstGeom prst="rect">
            <a:avLst/>
          </a:prstGeom>
          <a:noFill/>
        </p:spPr>
        <p:txBody>
          <a:bodyPr wrap="none" rtlCol="0">
            <a:spAutoFit/>
          </a:bodyPr>
          <a:lstStyle/>
          <a:p>
            <a:r>
              <a:rPr lang="en-US" dirty="0"/>
              <a:t>Area Code: 425</a:t>
            </a:r>
          </a:p>
        </p:txBody>
      </p:sp>
      <p:pic>
        <p:nvPicPr>
          <p:cNvPr id="4" name="Picture 3">
            <a:extLst>
              <a:ext uri="{FF2B5EF4-FFF2-40B4-BE49-F238E27FC236}">
                <a16:creationId xmlns:a16="http://schemas.microsoft.com/office/drawing/2014/main" id="{62DA77D1-15A0-46AD-B3E6-7B0061CA63FE}"/>
              </a:ext>
            </a:extLst>
          </p:cNvPr>
          <p:cNvPicPr>
            <a:picLocks noChangeAspect="1"/>
          </p:cNvPicPr>
          <p:nvPr/>
        </p:nvPicPr>
        <p:blipFill>
          <a:blip r:embed="rId3"/>
          <a:stretch>
            <a:fillRect/>
          </a:stretch>
        </p:blipFill>
        <p:spPr>
          <a:xfrm>
            <a:off x="2389270" y="1715532"/>
            <a:ext cx="8928334" cy="5142468"/>
          </a:xfrm>
          <a:prstGeom prst="rect">
            <a:avLst/>
          </a:prstGeom>
        </p:spPr>
      </p:pic>
      <p:pic>
        <p:nvPicPr>
          <p:cNvPr id="5" name="Picture 4">
            <a:extLst>
              <a:ext uri="{FF2B5EF4-FFF2-40B4-BE49-F238E27FC236}">
                <a16:creationId xmlns:a16="http://schemas.microsoft.com/office/drawing/2014/main" id="{4E794F1A-DEA1-4D1D-A6BA-4EFCD19FA7D6}"/>
              </a:ext>
            </a:extLst>
          </p:cNvPr>
          <p:cNvPicPr>
            <a:picLocks noChangeAspect="1"/>
          </p:cNvPicPr>
          <p:nvPr/>
        </p:nvPicPr>
        <p:blipFill>
          <a:blip r:embed="rId4"/>
          <a:stretch>
            <a:fillRect/>
          </a:stretch>
        </p:blipFill>
        <p:spPr>
          <a:xfrm>
            <a:off x="7759700" y="819042"/>
            <a:ext cx="6283652" cy="3467724"/>
          </a:xfrm>
          <a:prstGeom prst="rect">
            <a:avLst/>
          </a:prstGeom>
        </p:spPr>
      </p:pic>
      <p:pic>
        <p:nvPicPr>
          <p:cNvPr id="6" name="Picture 5">
            <a:extLst>
              <a:ext uri="{FF2B5EF4-FFF2-40B4-BE49-F238E27FC236}">
                <a16:creationId xmlns:a16="http://schemas.microsoft.com/office/drawing/2014/main" id="{0FD31F97-B923-4F60-83F7-BA215887BEDC}"/>
              </a:ext>
            </a:extLst>
          </p:cNvPr>
          <p:cNvPicPr>
            <a:picLocks noChangeAspect="1"/>
          </p:cNvPicPr>
          <p:nvPr/>
        </p:nvPicPr>
        <p:blipFill>
          <a:blip r:embed="rId5"/>
          <a:stretch>
            <a:fillRect/>
          </a:stretch>
        </p:blipFill>
        <p:spPr>
          <a:xfrm>
            <a:off x="1104900" y="33337"/>
            <a:ext cx="9982200" cy="6791325"/>
          </a:xfrm>
          <a:prstGeom prst="rect">
            <a:avLst/>
          </a:prstGeom>
        </p:spPr>
      </p:pic>
    </p:spTree>
    <p:extLst>
      <p:ext uri="{BB962C8B-B14F-4D97-AF65-F5344CB8AC3E}">
        <p14:creationId xmlns:p14="http://schemas.microsoft.com/office/powerpoint/2010/main" val="1993331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9927C7-EBC9-429F-8383-C937EF4D9A26}"/>
              </a:ext>
            </a:extLst>
          </p:cNvPr>
          <p:cNvPicPr>
            <a:picLocks noChangeAspect="1"/>
          </p:cNvPicPr>
          <p:nvPr/>
        </p:nvPicPr>
        <p:blipFill>
          <a:blip r:embed="rId2"/>
          <a:stretch>
            <a:fillRect/>
          </a:stretch>
        </p:blipFill>
        <p:spPr>
          <a:xfrm>
            <a:off x="1952851" y="687387"/>
            <a:ext cx="7826038" cy="6005513"/>
          </a:xfrm>
          <a:prstGeom prst="rect">
            <a:avLst/>
          </a:prstGeom>
        </p:spPr>
      </p:pic>
    </p:spTree>
    <p:extLst>
      <p:ext uri="{BB962C8B-B14F-4D97-AF65-F5344CB8AC3E}">
        <p14:creationId xmlns:p14="http://schemas.microsoft.com/office/powerpoint/2010/main" val="2471690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44B7A6-1760-49AE-861C-A0119683EA77}"/>
              </a:ext>
            </a:extLst>
          </p:cNvPr>
          <p:cNvPicPr>
            <a:picLocks noChangeAspect="1"/>
          </p:cNvPicPr>
          <p:nvPr/>
        </p:nvPicPr>
        <p:blipFill>
          <a:blip r:embed="rId2"/>
          <a:stretch>
            <a:fillRect/>
          </a:stretch>
        </p:blipFill>
        <p:spPr>
          <a:xfrm>
            <a:off x="906000" y="-139700"/>
            <a:ext cx="6671599" cy="6858000"/>
          </a:xfrm>
          <a:prstGeom prst="rect">
            <a:avLst/>
          </a:prstGeom>
        </p:spPr>
      </p:pic>
      <p:sp>
        <p:nvSpPr>
          <p:cNvPr id="4" name="TextBox 3">
            <a:extLst>
              <a:ext uri="{FF2B5EF4-FFF2-40B4-BE49-F238E27FC236}">
                <a16:creationId xmlns:a16="http://schemas.microsoft.com/office/drawing/2014/main" id="{A7848AD2-8460-48E0-8EFE-6CC8DB623800}"/>
              </a:ext>
            </a:extLst>
          </p:cNvPr>
          <p:cNvSpPr txBox="1"/>
          <p:nvPr/>
        </p:nvSpPr>
        <p:spPr>
          <a:xfrm>
            <a:off x="3683000" y="1472684"/>
            <a:ext cx="6096000" cy="369332"/>
          </a:xfrm>
          <a:prstGeom prst="rect">
            <a:avLst/>
          </a:prstGeom>
          <a:noFill/>
        </p:spPr>
        <p:txBody>
          <a:bodyPr wrap="square">
            <a:spAutoFit/>
          </a:bodyPr>
          <a:lstStyle/>
          <a:p>
            <a:r>
              <a:rPr lang="en-US" dirty="0"/>
              <a:t>https://datausa.io/profile/geo/king-county-wa#housing</a:t>
            </a:r>
          </a:p>
        </p:txBody>
      </p:sp>
    </p:spTree>
    <p:extLst>
      <p:ext uri="{BB962C8B-B14F-4D97-AF65-F5344CB8AC3E}">
        <p14:creationId xmlns:p14="http://schemas.microsoft.com/office/powerpoint/2010/main" val="291314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400050" y="280579"/>
            <a:ext cx="4248149" cy="539750"/>
          </a:xfrm>
        </p:spPr>
        <p:txBody>
          <a:bodyPr>
            <a:normAutofit fontScale="90000"/>
          </a:bodyPr>
          <a:lstStyle/>
          <a:p>
            <a:r>
              <a:rPr lang="en-US" dirty="0">
                <a:latin typeface="Century Gothic" panose="020B0502020202020204" pitchFamily="34" charset="0"/>
              </a:rPr>
              <a:t>Business Value</a:t>
            </a:r>
          </a:p>
        </p:txBody>
      </p:sp>
      <p:sp>
        <p:nvSpPr>
          <p:cNvPr id="15" name="TextBox 14">
            <a:extLst>
              <a:ext uri="{FF2B5EF4-FFF2-40B4-BE49-F238E27FC236}">
                <a16:creationId xmlns:a16="http://schemas.microsoft.com/office/drawing/2014/main" id="{CE57E892-626C-4342-B604-D6F9F3302678}"/>
              </a:ext>
            </a:extLst>
          </p:cNvPr>
          <p:cNvSpPr txBox="1"/>
          <p:nvPr/>
        </p:nvSpPr>
        <p:spPr>
          <a:xfrm>
            <a:off x="899027" y="1395780"/>
            <a:ext cx="10565091" cy="4201456"/>
          </a:xfrm>
          <a:prstGeom prst="rect">
            <a:avLst/>
          </a:prstGeom>
        </p:spPr>
        <p:txBody>
          <a:bodyPr vert="horz" lIns="91440" tIns="45720" rIns="91440" bIns="45720" rtlCol="0" anchor="ctr">
            <a:normAutofit fontScale="97500"/>
          </a:bodyPr>
          <a:lstStyle>
            <a:lvl1pPr>
              <a:lnSpc>
                <a:spcPct val="90000"/>
              </a:lnSpc>
              <a:spcBef>
                <a:spcPct val="0"/>
              </a:spcBef>
              <a:buNone/>
              <a:defRPr sz="4400">
                <a:latin typeface="Century Gothic" panose="020B0502020202020204" pitchFamily="34" charset="0"/>
                <a:ea typeface="+mj-ea"/>
                <a:cs typeface="+mj-cs"/>
              </a:defRPr>
            </a:lvl1pPr>
          </a:lstStyle>
          <a:p>
            <a:pPr marL="457200" indent="-457200">
              <a:buFontTx/>
              <a:buChar char="-"/>
            </a:pPr>
            <a:r>
              <a:rPr lang="en-US" sz="3200" dirty="0"/>
              <a:t>Short-term Increase Current Revenue</a:t>
            </a:r>
          </a:p>
          <a:p>
            <a:pPr marL="971550" lvl="1" indent="-171450">
              <a:buFont typeface="+mj-lt"/>
              <a:buAutoNum type="romanUcPeriod"/>
            </a:pPr>
            <a:r>
              <a:rPr lang="en-US" sz="2500" dirty="0">
                <a:latin typeface="Century Gothic" panose="020B0502020202020204" pitchFamily="34" charset="0"/>
              </a:rPr>
              <a:t>Marketing Campaign</a:t>
            </a:r>
          </a:p>
          <a:p>
            <a:pPr marL="457200" indent="-457200">
              <a:buFontTx/>
              <a:buChar char="-"/>
            </a:pPr>
            <a:endParaRPr lang="en-US" sz="3200" dirty="0"/>
          </a:p>
          <a:p>
            <a:pPr marL="457200" indent="-457200">
              <a:buFontTx/>
              <a:buChar char="-"/>
            </a:pPr>
            <a:r>
              <a:rPr lang="en-US" sz="3200" dirty="0"/>
              <a:t>Data Driven “Smarter” Agents</a:t>
            </a:r>
          </a:p>
          <a:p>
            <a:pPr marL="971550" lvl="1" indent="-171450">
              <a:buFont typeface="+mj-lt"/>
              <a:buAutoNum type="romanUcPeriod"/>
            </a:pPr>
            <a:r>
              <a:rPr lang="en-US" sz="2500" dirty="0">
                <a:latin typeface="Century Gothic" panose="020B0502020202020204" pitchFamily="34" charset="0"/>
              </a:rPr>
              <a:t>Higher Sales Prices</a:t>
            </a:r>
          </a:p>
          <a:p>
            <a:pPr marL="971550" lvl="1" indent="-171450">
              <a:buFont typeface="+mj-lt"/>
              <a:buAutoNum type="romanUcPeriod"/>
            </a:pPr>
            <a:r>
              <a:rPr lang="en-US" sz="2500" dirty="0">
                <a:latin typeface="Century Gothic" panose="020B0502020202020204" pitchFamily="34" charset="0"/>
              </a:rPr>
              <a:t>Fewer Days On Market</a:t>
            </a:r>
          </a:p>
        </p:txBody>
      </p:sp>
      <p:pic>
        <p:nvPicPr>
          <p:cNvPr id="6146" name="Picture 2" descr="3 Sustainable Ways to Rev-Up Revenue | Sustainability Advantage">
            <a:extLst>
              <a:ext uri="{FF2B5EF4-FFF2-40B4-BE49-F238E27FC236}">
                <a16:creationId xmlns:a16="http://schemas.microsoft.com/office/drawing/2014/main" id="{86B68C46-8699-4622-A425-3CBE6944267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2465" y="4132183"/>
            <a:ext cx="3531476" cy="2660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257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7A339D-255B-4815-8F11-E34274C380D4}"/>
              </a:ext>
            </a:extLst>
          </p:cNvPr>
          <p:cNvPicPr>
            <a:picLocks noChangeAspect="1"/>
          </p:cNvPicPr>
          <p:nvPr/>
        </p:nvPicPr>
        <p:blipFill>
          <a:blip r:embed="rId2"/>
          <a:stretch>
            <a:fillRect/>
          </a:stretch>
        </p:blipFill>
        <p:spPr>
          <a:xfrm>
            <a:off x="0" y="708212"/>
            <a:ext cx="14684666" cy="6149788"/>
          </a:xfrm>
          <a:prstGeom prst="rect">
            <a:avLst/>
          </a:prstGeom>
        </p:spPr>
      </p:pic>
    </p:spTree>
    <p:extLst>
      <p:ext uri="{BB962C8B-B14F-4D97-AF65-F5344CB8AC3E}">
        <p14:creationId xmlns:p14="http://schemas.microsoft.com/office/powerpoint/2010/main" val="976962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9D7848-E5AE-4CBD-B81D-72E79F0DCB13}"/>
              </a:ext>
            </a:extLst>
          </p:cNvPr>
          <p:cNvPicPr>
            <a:picLocks noChangeAspect="1"/>
          </p:cNvPicPr>
          <p:nvPr/>
        </p:nvPicPr>
        <p:blipFill>
          <a:blip r:embed="rId2"/>
          <a:stretch>
            <a:fillRect/>
          </a:stretch>
        </p:blipFill>
        <p:spPr>
          <a:xfrm>
            <a:off x="4791198" y="0"/>
            <a:ext cx="2609603" cy="6858000"/>
          </a:xfrm>
          <a:prstGeom prst="rect">
            <a:avLst/>
          </a:prstGeom>
        </p:spPr>
      </p:pic>
    </p:spTree>
    <p:extLst>
      <p:ext uri="{BB962C8B-B14F-4D97-AF65-F5344CB8AC3E}">
        <p14:creationId xmlns:p14="http://schemas.microsoft.com/office/powerpoint/2010/main" val="276993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3467E2-D621-42C3-A449-39088E5D9530}"/>
              </a:ext>
            </a:extLst>
          </p:cNvPr>
          <p:cNvSpPr txBox="1"/>
          <p:nvPr/>
        </p:nvSpPr>
        <p:spPr>
          <a:xfrm>
            <a:off x="1054100" y="374134"/>
            <a:ext cx="6096000" cy="369332"/>
          </a:xfrm>
          <a:prstGeom prst="rect">
            <a:avLst/>
          </a:prstGeom>
          <a:noFill/>
        </p:spPr>
        <p:txBody>
          <a:bodyPr wrap="square">
            <a:spAutoFit/>
          </a:bodyPr>
          <a:lstStyle/>
          <a:p>
            <a:r>
              <a:rPr lang="en-US" dirty="0"/>
              <a:t>https://localscape.property/#kingcountyassessor/My-Property</a:t>
            </a:r>
          </a:p>
        </p:txBody>
      </p:sp>
      <p:pic>
        <p:nvPicPr>
          <p:cNvPr id="4" name="Picture 3">
            <a:extLst>
              <a:ext uri="{FF2B5EF4-FFF2-40B4-BE49-F238E27FC236}">
                <a16:creationId xmlns:a16="http://schemas.microsoft.com/office/drawing/2014/main" id="{9A6C6DA7-7393-4DB5-9764-31556E296BB3}"/>
              </a:ext>
            </a:extLst>
          </p:cNvPr>
          <p:cNvPicPr>
            <a:picLocks noChangeAspect="1"/>
          </p:cNvPicPr>
          <p:nvPr/>
        </p:nvPicPr>
        <p:blipFill>
          <a:blip r:embed="rId2"/>
          <a:stretch>
            <a:fillRect/>
          </a:stretch>
        </p:blipFill>
        <p:spPr>
          <a:xfrm>
            <a:off x="1290938" y="1022866"/>
            <a:ext cx="5023136" cy="5461000"/>
          </a:xfrm>
          <a:prstGeom prst="rect">
            <a:avLst/>
          </a:prstGeom>
        </p:spPr>
      </p:pic>
      <p:sp>
        <p:nvSpPr>
          <p:cNvPr id="6" name="TextBox 5">
            <a:extLst>
              <a:ext uri="{FF2B5EF4-FFF2-40B4-BE49-F238E27FC236}">
                <a16:creationId xmlns:a16="http://schemas.microsoft.com/office/drawing/2014/main" id="{5D0F329C-0516-44CE-AD8C-001439AF1DE6}"/>
              </a:ext>
            </a:extLst>
          </p:cNvPr>
          <p:cNvSpPr txBox="1"/>
          <p:nvPr/>
        </p:nvSpPr>
        <p:spPr>
          <a:xfrm>
            <a:off x="7073900" y="235634"/>
            <a:ext cx="4699000" cy="646331"/>
          </a:xfrm>
          <a:prstGeom prst="rect">
            <a:avLst/>
          </a:prstGeom>
          <a:noFill/>
        </p:spPr>
        <p:txBody>
          <a:bodyPr wrap="square">
            <a:spAutoFit/>
          </a:bodyPr>
          <a:lstStyle/>
          <a:p>
            <a:r>
              <a:rPr lang="en-US" dirty="0"/>
              <a:t>https://blue.kingcounty.com/Assessor/eRealProperty/Dashboard.aspx?ParcelNbr=7338200240</a:t>
            </a:r>
          </a:p>
        </p:txBody>
      </p:sp>
      <p:pic>
        <p:nvPicPr>
          <p:cNvPr id="7" name="Picture 6">
            <a:extLst>
              <a:ext uri="{FF2B5EF4-FFF2-40B4-BE49-F238E27FC236}">
                <a16:creationId xmlns:a16="http://schemas.microsoft.com/office/drawing/2014/main" id="{41E646F8-5092-41DA-8F1F-61EC8FC62285}"/>
              </a:ext>
            </a:extLst>
          </p:cNvPr>
          <p:cNvPicPr>
            <a:picLocks noChangeAspect="1"/>
          </p:cNvPicPr>
          <p:nvPr/>
        </p:nvPicPr>
        <p:blipFill>
          <a:blip r:embed="rId3"/>
          <a:stretch>
            <a:fillRect/>
          </a:stretch>
        </p:blipFill>
        <p:spPr>
          <a:xfrm>
            <a:off x="7410037" y="1498600"/>
            <a:ext cx="4026725" cy="3860800"/>
          </a:xfrm>
          <a:prstGeom prst="rect">
            <a:avLst/>
          </a:prstGeom>
        </p:spPr>
      </p:pic>
    </p:spTree>
    <p:extLst>
      <p:ext uri="{BB962C8B-B14F-4D97-AF65-F5344CB8AC3E}">
        <p14:creationId xmlns:p14="http://schemas.microsoft.com/office/powerpoint/2010/main" val="1608002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2FC469-D2D0-4784-BAF8-7087B907D8A6}"/>
              </a:ext>
            </a:extLst>
          </p:cNvPr>
          <p:cNvSpPr txBox="1"/>
          <p:nvPr/>
        </p:nvSpPr>
        <p:spPr>
          <a:xfrm>
            <a:off x="965200" y="109835"/>
            <a:ext cx="6096000" cy="923330"/>
          </a:xfrm>
          <a:prstGeom prst="rect">
            <a:avLst/>
          </a:prstGeom>
          <a:noFill/>
        </p:spPr>
        <p:txBody>
          <a:bodyPr wrap="square">
            <a:spAutoFit/>
          </a:bodyPr>
          <a:lstStyle/>
          <a:p>
            <a:r>
              <a:rPr lang="en-US" dirty="0"/>
              <a:t>https://gis-kingcounty.opendata.arcgis.com/datasets/school-districts-in-king-county-schdst-area?geometry=-124.712%2C46.778%2C-118.873%2C48.079</a:t>
            </a:r>
          </a:p>
        </p:txBody>
      </p:sp>
      <p:pic>
        <p:nvPicPr>
          <p:cNvPr id="4" name="Picture 3">
            <a:extLst>
              <a:ext uri="{FF2B5EF4-FFF2-40B4-BE49-F238E27FC236}">
                <a16:creationId xmlns:a16="http://schemas.microsoft.com/office/drawing/2014/main" id="{B0D8EFF4-6DE1-4C4B-83A6-882E90214873}"/>
              </a:ext>
            </a:extLst>
          </p:cNvPr>
          <p:cNvPicPr>
            <a:picLocks noChangeAspect="1"/>
          </p:cNvPicPr>
          <p:nvPr/>
        </p:nvPicPr>
        <p:blipFill>
          <a:blip r:embed="rId2"/>
          <a:stretch>
            <a:fillRect/>
          </a:stretch>
        </p:blipFill>
        <p:spPr>
          <a:xfrm>
            <a:off x="1419507" y="1244600"/>
            <a:ext cx="3151001" cy="5118100"/>
          </a:xfrm>
          <a:prstGeom prst="rect">
            <a:avLst/>
          </a:prstGeom>
        </p:spPr>
      </p:pic>
      <p:sp>
        <p:nvSpPr>
          <p:cNvPr id="6" name="TextBox 5">
            <a:extLst>
              <a:ext uri="{FF2B5EF4-FFF2-40B4-BE49-F238E27FC236}">
                <a16:creationId xmlns:a16="http://schemas.microsoft.com/office/drawing/2014/main" id="{392EF976-356F-4033-A5E9-3AD74C5D4A30}"/>
              </a:ext>
            </a:extLst>
          </p:cNvPr>
          <p:cNvSpPr txBox="1"/>
          <p:nvPr/>
        </p:nvSpPr>
        <p:spPr>
          <a:xfrm>
            <a:off x="5626100" y="921434"/>
            <a:ext cx="6096000" cy="646331"/>
          </a:xfrm>
          <a:prstGeom prst="rect">
            <a:avLst/>
          </a:prstGeom>
          <a:noFill/>
        </p:spPr>
        <p:txBody>
          <a:bodyPr wrap="square">
            <a:spAutoFit/>
          </a:bodyPr>
          <a:lstStyle/>
          <a:p>
            <a:r>
              <a:rPr lang="en-US" dirty="0"/>
              <a:t>https://gis-kingcounty.opendata.arcgis.com/datasets/common-points-of-interest-for-king-county-common-interest-point</a:t>
            </a:r>
          </a:p>
        </p:txBody>
      </p:sp>
      <p:sp>
        <p:nvSpPr>
          <p:cNvPr id="8" name="TextBox 7">
            <a:extLst>
              <a:ext uri="{FF2B5EF4-FFF2-40B4-BE49-F238E27FC236}">
                <a16:creationId xmlns:a16="http://schemas.microsoft.com/office/drawing/2014/main" id="{79093C39-F726-467C-8E4C-7C9D60E7D870}"/>
              </a:ext>
            </a:extLst>
          </p:cNvPr>
          <p:cNvSpPr txBox="1"/>
          <p:nvPr/>
        </p:nvSpPr>
        <p:spPr>
          <a:xfrm>
            <a:off x="6007100" y="386834"/>
            <a:ext cx="6096000" cy="369332"/>
          </a:xfrm>
          <a:prstGeom prst="rect">
            <a:avLst/>
          </a:prstGeom>
          <a:noFill/>
        </p:spPr>
        <p:txBody>
          <a:bodyPr wrap="square">
            <a:spAutoFit/>
          </a:bodyPr>
          <a:lstStyle/>
          <a:p>
            <a:r>
              <a:rPr lang="en-US" dirty="0"/>
              <a:t>https://www.kingcounty.gov/depts/assessor.aspx</a:t>
            </a:r>
          </a:p>
        </p:txBody>
      </p:sp>
    </p:spTree>
    <p:extLst>
      <p:ext uri="{BB962C8B-B14F-4D97-AF65-F5344CB8AC3E}">
        <p14:creationId xmlns:p14="http://schemas.microsoft.com/office/powerpoint/2010/main" val="1305169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FB7EF4-67DB-48FA-BC2F-FEDCFB281201}"/>
              </a:ext>
            </a:extLst>
          </p:cNvPr>
          <p:cNvSpPr txBox="1"/>
          <p:nvPr/>
        </p:nvSpPr>
        <p:spPr>
          <a:xfrm>
            <a:off x="1320800" y="305138"/>
            <a:ext cx="6096000" cy="2031325"/>
          </a:xfrm>
          <a:prstGeom prst="rect">
            <a:avLst/>
          </a:prstGeom>
          <a:noFill/>
        </p:spPr>
        <p:txBody>
          <a:bodyPr wrap="square">
            <a:spAutoFit/>
          </a:bodyPr>
          <a:lstStyle/>
          <a:p>
            <a:r>
              <a:rPr lang="en-US" dirty="0"/>
              <a:t>https://nces.ed.gov/ccd/districtsearch/district_list.asp?Search=1&amp;details=1&amp;InstName=&amp;DistrictID=&amp;Address=&amp;City=&amp;State=53&amp;Zip=&amp;Miles=&amp;County=&amp;PhoneAreaCode=&amp;Phone=&amp;DistrictType=1&amp;DistrictType=2&amp;DistrictType=3&amp;DistrictType=4&amp;DistrictType=5&amp;DistrictType=6&amp;DistrictType=7&amp;DistrictType=8&amp;NumOfStudents=&amp;NumOfStudentsRange=more&amp;NumOfSchools=&amp;NumOfSchoolsRange=more</a:t>
            </a:r>
          </a:p>
        </p:txBody>
      </p:sp>
      <p:pic>
        <p:nvPicPr>
          <p:cNvPr id="4" name="Picture 3">
            <a:extLst>
              <a:ext uri="{FF2B5EF4-FFF2-40B4-BE49-F238E27FC236}">
                <a16:creationId xmlns:a16="http://schemas.microsoft.com/office/drawing/2014/main" id="{8097F4B2-321E-469C-9999-5239CD4FC66C}"/>
              </a:ext>
            </a:extLst>
          </p:cNvPr>
          <p:cNvPicPr>
            <a:picLocks noChangeAspect="1"/>
          </p:cNvPicPr>
          <p:nvPr/>
        </p:nvPicPr>
        <p:blipFill>
          <a:blip r:embed="rId2"/>
          <a:stretch>
            <a:fillRect/>
          </a:stretch>
        </p:blipFill>
        <p:spPr>
          <a:xfrm>
            <a:off x="887077" y="1817436"/>
            <a:ext cx="7762875" cy="4876800"/>
          </a:xfrm>
          <a:prstGeom prst="rect">
            <a:avLst/>
          </a:prstGeom>
        </p:spPr>
      </p:pic>
    </p:spTree>
    <p:extLst>
      <p:ext uri="{BB962C8B-B14F-4D97-AF65-F5344CB8AC3E}">
        <p14:creationId xmlns:p14="http://schemas.microsoft.com/office/powerpoint/2010/main" val="3109534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746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144D58D-5232-437F-A077-D400D741C7AF}"/>
              </a:ext>
            </a:extLst>
          </p:cNvPr>
          <p:cNvSpPr>
            <a:spLocks noGrp="1"/>
          </p:cNvSpPr>
          <p:nvPr>
            <p:ph type="subTitle" idx="1"/>
          </p:nvPr>
        </p:nvSpPr>
        <p:spPr>
          <a:xfrm>
            <a:off x="1306512" y="4694238"/>
            <a:ext cx="9144000" cy="1655762"/>
          </a:xfrm>
        </p:spPr>
        <p:txBody>
          <a:bodyPr/>
          <a:lstStyle/>
          <a:p>
            <a:r>
              <a:rPr lang="en-US" dirty="0"/>
              <a:t>http://rstudio-pubs-static.s3.amazonaws.com/492324_a794047954284fdbbb5efd0631be458c.html</a:t>
            </a:r>
          </a:p>
        </p:txBody>
      </p:sp>
      <p:pic>
        <p:nvPicPr>
          <p:cNvPr id="4" name="Picture 3">
            <a:extLst>
              <a:ext uri="{FF2B5EF4-FFF2-40B4-BE49-F238E27FC236}">
                <a16:creationId xmlns:a16="http://schemas.microsoft.com/office/drawing/2014/main" id="{DB4808F9-2B5C-490A-82D3-EF64D2FBAFB9}"/>
              </a:ext>
            </a:extLst>
          </p:cNvPr>
          <p:cNvPicPr>
            <a:picLocks noChangeAspect="1"/>
          </p:cNvPicPr>
          <p:nvPr/>
        </p:nvPicPr>
        <p:blipFill>
          <a:blip r:embed="rId2"/>
          <a:stretch>
            <a:fillRect/>
          </a:stretch>
        </p:blipFill>
        <p:spPr>
          <a:xfrm>
            <a:off x="1306512" y="225425"/>
            <a:ext cx="8715375" cy="3638550"/>
          </a:xfrm>
          <a:prstGeom prst="rect">
            <a:avLst/>
          </a:prstGeom>
        </p:spPr>
      </p:pic>
    </p:spTree>
    <p:extLst>
      <p:ext uri="{BB962C8B-B14F-4D97-AF65-F5344CB8AC3E}">
        <p14:creationId xmlns:p14="http://schemas.microsoft.com/office/powerpoint/2010/main" val="1906382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2CE5-2EF4-4299-97E9-F03036A9C8E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2E1554F3-6C31-4E99-85D3-11DAAF12E75E}"/>
              </a:ext>
            </a:extLst>
          </p:cNvPr>
          <p:cNvSpPr>
            <a:spLocks noGrp="1"/>
          </p:cNvSpPr>
          <p:nvPr>
            <p:ph idx="1"/>
          </p:nvPr>
        </p:nvSpPr>
        <p:spPr/>
        <p:txBody>
          <a:bodyPr>
            <a:normAutofit fontScale="77500" lnSpcReduction="20000"/>
          </a:bodyPr>
          <a:lstStyle/>
          <a:p>
            <a:r>
              <a:rPr lang="en-US" dirty="0"/>
              <a:t>Categorical values – grade, view, waterfront, condition</a:t>
            </a:r>
          </a:p>
          <a:p>
            <a:pPr lvl="1"/>
            <a:r>
              <a:rPr lang="en-US" dirty="0"/>
              <a:t>Non continuous…</a:t>
            </a:r>
          </a:p>
          <a:p>
            <a:r>
              <a:rPr lang="en-US" dirty="0"/>
              <a:t>Continuous – </a:t>
            </a:r>
            <a:r>
              <a:rPr lang="en-US" dirty="0" err="1"/>
              <a:t>sqft</a:t>
            </a:r>
            <a:r>
              <a:rPr lang="en-US" dirty="0"/>
              <a:t>, rms, floors, </a:t>
            </a:r>
            <a:r>
              <a:rPr lang="en-US" dirty="0" err="1"/>
              <a:t>yr</a:t>
            </a:r>
            <a:r>
              <a:rPr lang="en-US" dirty="0"/>
              <a:t> renovated?</a:t>
            </a:r>
          </a:p>
          <a:p>
            <a:pPr marL="0" indent="0">
              <a:buNone/>
            </a:pPr>
            <a:endParaRPr lang="en-US" dirty="0"/>
          </a:p>
          <a:p>
            <a:r>
              <a:rPr lang="en-US" dirty="0"/>
              <a:t>Scraping – </a:t>
            </a:r>
          </a:p>
          <a:p>
            <a:endParaRPr lang="en-US" dirty="0"/>
          </a:p>
          <a:p>
            <a:r>
              <a:rPr lang="en-US" dirty="0"/>
              <a:t>Business problem – Factors most correlated to getting more than appraised…actual vs. appraisal</a:t>
            </a:r>
          </a:p>
          <a:p>
            <a:endParaRPr lang="en-US" dirty="0"/>
          </a:p>
          <a:p>
            <a:endParaRPr lang="en-US" dirty="0"/>
          </a:p>
          <a:p>
            <a:r>
              <a:rPr lang="en-US" dirty="0"/>
              <a:t>Order</a:t>
            </a:r>
          </a:p>
          <a:p>
            <a:pPr lvl="1"/>
            <a:r>
              <a:rPr lang="en-US" dirty="0"/>
              <a:t>Missing values – strategy </a:t>
            </a:r>
          </a:p>
          <a:p>
            <a:pPr lvl="1"/>
            <a:r>
              <a:rPr lang="en-US" dirty="0"/>
              <a:t>categorical</a:t>
            </a:r>
          </a:p>
        </p:txBody>
      </p:sp>
    </p:spTree>
    <p:extLst>
      <p:ext uri="{BB962C8B-B14F-4D97-AF65-F5344CB8AC3E}">
        <p14:creationId xmlns:p14="http://schemas.microsoft.com/office/powerpoint/2010/main" val="1479301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35A966-6642-4B2E-A6BD-86CF63B7BB16}"/>
              </a:ext>
            </a:extLst>
          </p:cNvPr>
          <p:cNvPicPr>
            <a:picLocks noChangeAspect="1"/>
          </p:cNvPicPr>
          <p:nvPr/>
        </p:nvPicPr>
        <p:blipFill>
          <a:blip r:embed="rId2"/>
          <a:stretch>
            <a:fillRect/>
          </a:stretch>
        </p:blipFill>
        <p:spPr>
          <a:xfrm>
            <a:off x="1" y="619125"/>
            <a:ext cx="3820886" cy="6172200"/>
          </a:xfrm>
          <a:prstGeom prst="rect">
            <a:avLst/>
          </a:prstGeom>
        </p:spPr>
      </p:pic>
      <p:cxnSp>
        <p:nvCxnSpPr>
          <p:cNvPr id="6" name="Straight Arrow Connector 5">
            <a:extLst>
              <a:ext uri="{FF2B5EF4-FFF2-40B4-BE49-F238E27FC236}">
                <a16:creationId xmlns:a16="http://schemas.microsoft.com/office/drawing/2014/main" id="{B4830642-A91B-47CE-8574-3F3600AC850B}"/>
              </a:ext>
            </a:extLst>
          </p:cNvPr>
          <p:cNvCxnSpPr>
            <a:cxnSpLocks/>
          </p:cNvCxnSpPr>
          <p:nvPr/>
        </p:nvCxnSpPr>
        <p:spPr>
          <a:xfrm flipV="1">
            <a:off x="3742192" y="1143001"/>
            <a:ext cx="868429" cy="45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5906D7-BA30-47E7-8428-FEC420C51FA4}"/>
              </a:ext>
            </a:extLst>
          </p:cNvPr>
          <p:cNvSpPr txBox="1"/>
          <p:nvPr/>
        </p:nvSpPr>
        <p:spPr>
          <a:xfrm>
            <a:off x="4610621" y="930830"/>
            <a:ext cx="6073650" cy="369332"/>
          </a:xfrm>
          <a:prstGeom prst="rect">
            <a:avLst/>
          </a:prstGeom>
          <a:noFill/>
        </p:spPr>
        <p:txBody>
          <a:bodyPr wrap="none" rtlCol="0">
            <a:spAutoFit/>
          </a:bodyPr>
          <a:lstStyle/>
          <a:p>
            <a:r>
              <a:rPr lang="en-US" dirty="0"/>
              <a:t>2. Determine categorical – one hot – hist, scatter vs dependent</a:t>
            </a:r>
          </a:p>
        </p:txBody>
      </p:sp>
      <p:cxnSp>
        <p:nvCxnSpPr>
          <p:cNvPr id="8" name="Straight Arrow Connector 7">
            <a:extLst>
              <a:ext uri="{FF2B5EF4-FFF2-40B4-BE49-F238E27FC236}">
                <a16:creationId xmlns:a16="http://schemas.microsoft.com/office/drawing/2014/main" id="{CC02A743-C43D-419F-BEDB-E3E9C6E4510E}"/>
              </a:ext>
            </a:extLst>
          </p:cNvPr>
          <p:cNvCxnSpPr>
            <a:cxnSpLocks/>
          </p:cNvCxnSpPr>
          <p:nvPr/>
        </p:nvCxnSpPr>
        <p:spPr>
          <a:xfrm>
            <a:off x="3694567" y="464065"/>
            <a:ext cx="94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20F7F1-139C-407F-B41B-1855DEC727BB}"/>
              </a:ext>
            </a:extLst>
          </p:cNvPr>
          <p:cNvSpPr txBox="1"/>
          <p:nvPr/>
        </p:nvSpPr>
        <p:spPr>
          <a:xfrm>
            <a:off x="1489075" y="279400"/>
            <a:ext cx="2253117" cy="369332"/>
          </a:xfrm>
          <a:prstGeom prst="rect">
            <a:avLst/>
          </a:prstGeom>
          <a:noFill/>
        </p:spPr>
        <p:txBody>
          <a:bodyPr wrap="none" rtlCol="0">
            <a:spAutoFit/>
          </a:bodyPr>
          <a:lstStyle/>
          <a:p>
            <a:r>
              <a:rPr lang="en-US" dirty="0"/>
              <a:t>Linearity Assumptions</a:t>
            </a:r>
          </a:p>
        </p:txBody>
      </p:sp>
      <p:sp>
        <p:nvSpPr>
          <p:cNvPr id="13" name="TextBox 12">
            <a:extLst>
              <a:ext uri="{FF2B5EF4-FFF2-40B4-BE49-F238E27FC236}">
                <a16:creationId xmlns:a16="http://schemas.microsoft.com/office/drawing/2014/main" id="{D377423A-A1AE-43D3-A906-190AE568145F}"/>
              </a:ext>
            </a:extLst>
          </p:cNvPr>
          <p:cNvSpPr txBox="1"/>
          <p:nvPr/>
        </p:nvSpPr>
        <p:spPr>
          <a:xfrm>
            <a:off x="4637542" y="259874"/>
            <a:ext cx="2119170" cy="369332"/>
          </a:xfrm>
          <a:prstGeom prst="rect">
            <a:avLst/>
          </a:prstGeom>
          <a:noFill/>
        </p:spPr>
        <p:txBody>
          <a:bodyPr wrap="none" rtlCol="0">
            <a:spAutoFit/>
          </a:bodyPr>
          <a:lstStyle/>
          <a:p>
            <a:r>
              <a:rPr lang="en-US" dirty="0"/>
              <a:t>linearity relationship</a:t>
            </a:r>
          </a:p>
        </p:txBody>
      </p:sp>
      <p:cxnSp>
        <p:nvCxnSpPr>
          <p:cNvPr id="14" name="Straight Arrow Connector 13">
            <a:extLst>
              <a:ext uri="{FF2B5EF4-FFF2-40B4-BE49-F238E27FC236}">
                <a16:creationId xmlns:a16="http://schemas.microsoft.com/office/drawing/2014/main" id="{BBA1F356-8C7D-45A7-B986-51D746B44D1D}"/>
              </a:ext>
            </a:extLst>
          </p:cNvPr>
          <p:cNvCxnSpPr/>
          <p:nvPr/>
        </p:nvCxnSpPr>
        <p:spPr>
          <a:xfrm flipV="1">
            <a:off x="3791471" y="2036206"/>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89651EC-1B3B-450A-A49A-FF361E3AF5A0}"/>
              </a:ext>
            </a:extLst>
          </p:cNvPr>
          <p:cNvSpPr txBox="1"/>
          <p:nvPr/>
        </p:nvSpPr>
        <p:spPr>
          <a:xfrm>
            <a:off x="4610621" y="1824036"/>
            <a:ext cx="5210401" cy="369332"/>
          </a:xfrm>
          <a:prstGeom prst="rect">
            <a:avLst/>
          </a:prstGeom>
          <a:noFill/>
        </p:spPr>
        <p:txBody>
          <a:bodyPr wrap="none" rtlCol="0">
            <a:spAutoFit/>
          </a:bodyPr>
          <a:lstStyle/>
          <a:p>
            <a:r>
              <a:rPr lang="en-US" dirty="0"/>
              <a:t>1. - Multicollinearity – drop required – Heat and .</a:t>
            </a:r>
            <a:r>
              <a:rPr lang="en-US" dirty="0" err="1"/>
              <a:t>corr</a:t>
            </a:r>
            <a:r>
              <a:rPr lang="en-US" dirty="0"/>
              <a:t> </a:t>
            </a:r>
          </a:p>
        </p:txBody>
      </p:sp>
      <p:cxnSp>
        <p:nvCxnSpPr>
          <p:cNvPr id="16" name="Straight Arrow Connector 15">
            <a:extLst>
              <a:ext uri="{FF2B5EF4-FFF2-40B4-BE49-F238E27FC236}">
                <a16:creationId xmlns:a16="http://schemas.microsoft.com/office/drawing/2014/main" id="{79205D7C-A469-4872-B1FC-CAF988852756}"/>
              </a:ext>
            </a:extLst>
          </p:cNvPr>
          <p:cNvCxnSpPr/>
          <p:nvPr/>
        </p:nvCxnSpPr>
        <p:spPr>
          <a:xfrm flipV="1">
            <a:off x="3791471" y="2655331"/>
            <a:ext cx="819150" cy="200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B575D8-4270-429D-BD7C-742E55089334}"/>
              </a:ext>
            </a:extLst>
          </p:cNvPr>
          <p:cNvSpPr txBox="1"/>
          <p:nvPr/>
        </p:nvSpPr>
        <p:spPr>
          <a:xfrm>
            <a:off x="4640633" y="2447802"/>
            <a:ext cx="4797211" cy="646331"/>
          </a:xfrm>
          <a:prstGeom prst="rect">
            <a:avLst/>
          </a:prstGeom>
          <a:noFill/>
        </p:spPr>
        <p:txBody>
          <a:bodyPr wrap="none" rtlCol="0">
            <a:spAutoFit/>
          </a:bodyPr>
          <a:lstStyle/>
          <a:p>
            <a:r>
              <a:rPr lang="en-US" dirty="0"/>
              <a:t>3. standardize –, reduce - Outliers impact - </a:t>
            </a:r>
            <a:r>
              <a:rPr lang="en-US" dirty="0" err="1"/>
              <a:t>zscore</a:t>
            </a:r>
            <a:endParaRPr lang="en-US" dirty="0"/>
          </a:p>
          <a:p>
            <a:endParaRPr lang="en-US" dirty="0"/>
          </a:p>
        </p:txBody>
      </p:sp>
      <p:cxnSp>
        <p:nvCxnSpPr>
          <p:cNvPr id="20" name="Straight Arrow Connector 19">
            <a:extLst>
              <a:ext uri="{FF2B5EF4-FFF2-40B4-BE49-F238E27FC236}">
                <a16:creationId xmlns:a16="http://schemas.microsoft.com/office/drawing/2014/main" id="{68947B0C-A80B-4823-8A05-1516BC6E5B9F}"/>
              </a:ext>
            </a:extLst>
          </p:cNvPr>
          <p:cNvCxnSpPr>
            <a:cxnSpLocks/>
          </p:cNvCxnSpPr>
          <p:nvPr/>
        </p:nvCxnSpPr>
        <p:spPr>
          <a:xfrm flipV="1">
            <a:off x="3766831" y="5599383"/>
            <a:ext cx="823086" cy="5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04295F-1BF8-4DD2-A6CB-B97F99875A05}"/>
              </a:ext>
            </a:extLst>
          </p:cNvPr>
          <p:cNvSpPr txBox="1"/>
          <p:nvPr/>
        </p:nvSpPr>
        <p:spPr>
          <a:xfrm>
            <a:off x="4729541" y="5901384"/>
            <a:ext cx="3008452" cy="369332"/>
          </a:xfrm>
          <a:prstGeom prst="rect">
            <a:avLst/>
          </a:prstGeom>
          <a:noFill/>
        </p:spPr>
        <p:txBody>
          <a:bodyPr wrap="none" rtlCol="0">
            <a:spAutoFit/>
          </a:bodyPr>
          <a:lstStyle/>
          <a:p>
            <a:r>
              <a:rPr lang="en-US" dirty="0"/>
              <a:t>Model validation – Adj r2 and </a:t>
            </a:r>
          </a:p>
        </p:txBody>
      </p:sp>
      <p:cxnSp>
        <p:nvCxnSpPr>
          <p:cNvPr id="22" name="Straight Arrow Connector 21">
            <a:extLst>
              <a:ext uri="{FF2B5EF4-FFF2-40B4-BE49-F238E27FC236}">
                <a16:creationId xmlns:a16="http://schemas.microsoft.com/office/drawing/2014/main" id="{5E5AF998-7800-4225-B97C-658C0F371214}"/>
              </a:ext>
            </a:extLst>
          </p:cNvPr>
          <p:cNvCxnSpPr>
            <a:cxnSpLocks/>
          </p:cNvCxnSpPr>
          <p:nvPr/>
        </p:nvCxnSpPr>
        <p:spPr>
          <a:xfrm>
            <a:off x="3646942" y="146882"/>
            <a:ext cx="9429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C82FA13-5663-4078-B300-77E9BB3C5103}"/>
              </a:ext>
            </a:extLst>
          </p:cNvPr>
          <p:cNvSpPr txBox="1"/>
          <p:nvPr/>
        </p:nvSpPr>
        <p:spPr>
          <a:xfrm>
            <a:off x="2079856" y="-37784"/>
            <a:ext cx="1542217" cy="369332"/>
          </a:xfrm>
          <a:prstGeom prst="rect">
            <a:avLst/>
          </a:prstGeom>
          <a:noFill/>
        </p:spPr>
        <p:txBody>
          <a:bodyPr wrap="none" rtlCol="0">
            <a:spAutoFit/>
          </a:bodyPr>
          <a:lstStyle/>
          <a:p>
            <a:r>
              <a:rPr lang="en-US" dirty="0"/>
              <a:t>Missing values</a:t>
            </a:r>
          </a:p>
        </p:txBody>
      </p:sp>
      <p:sp>
        <p:nvSpPr>
          <p:cNvPr id="24" name="TextBox 23">
            <a:extLst>
              <a:ext uri="{FF2B5EF4-FFF2-40B4-BE49-F238E27FC236}">
                <a16:creationId xmlns:a16="http://schemas.microsoft.com/office/drawing/2014/main" id="{D25EBCDF-4771-4146-A110-C3D93EDF7E77}"/>
              </a:ext>
            </a:extLst>
          </p:cNvPr>
          <p:cNvSpPr txBox="1"/>
          <p:nvPr/>
        </p:nvSpPr>
        <p:spPr>
          <a:xfrm>
            <a:off x="4589917" y="-57309"/>
            <a:ext cx="3318281" cy="369332"/>
          </a:xfrm>
          <a:prstGeom prst="rect">
            <a:avLst/>
          </a:prstGeom>
          <a:noFill/>
        </p:spPr>
        <p:txBody>
          <a:bodyPr wrap="none" rtlCol="0">
            <a:spAutoFit/>
          </a:bodyPr>
          <a:lstStyle/>
          <a:p>
            <a:r>
              <a:rPr lang="en-US" dirty="0"/>
              <a:t>Strategy – drop or fill – mode()[0]</a:t>
            </a:r>
          </a:p>
        </p:txBody>
      </p:sp>
      <p:sp>
        <p:nvSpPr>
          <p:cNvPr id="27" name="TextBox 26">
            <a:extLst>
              <a:ext uri="{FF2B5EF4-FFF2-40B4-BE49-F238E27FC236}">
                <a16:creationId xmlns:a16="http://schemas.microsoft.com/office/drawing/2014/main" id="{874BE48C-90FD-4C8F-A191-71612799B2A7}"/>
              </a:ext>
            </a:extLst>
          </p:cNvPr>
          <p:cNvSpPr txBox="1"/>
          <p:nvPr/>
        </p:nvSpPr>
        <p:spPr>
          <a:xfrm>
            <a:off x="6278706" y="4473116"/>
            <a:ext cx="2680734" cy="369332"/>
          </a:xfrm>
          <a:prstGeom prst="rect">
            <a:avLst/>
          </a:prstGeom>
          <a:noFill/>
        </p:spPr>
        <p:txBody>
          <a:bodyPr wrap="none" rtlCol="0">
            <a:spAutoFit/>
          </a:bodyPr>
          <a:lstStyle/>
          <a:p>
            <a:r>
              <a:rPr lang="en-US" dirty="0"/>
              <a:t>Split into training, vs test - </a:t>
            </a:r>
          </a:p>
        </p:txBody>
      </p:sp>
      <p:sp>
        <p:nvSpPr>
          <p:cNvPr id="29" name="TextBox 28">
            <a:extLst>
              <a:ext uri="{FF2B5EF4-FFF2-40B4-BE49-F238E27FC236}">
                <a16:creationId xmlns:a16="http://schemas.microsoft.com/office/drawing/2014/main" id="{1BB1920D-19E9-4143-84A7-3D73847138ED}"/>
              </a:ext>
            </a:extLst>
          </p:cNvPr>
          <p:cNvSpPr txBox="1"/>
          <p:nvPr/>
        </p:nvSpPr>
        <p:spPr>
          <a:xfrm>
            <a:off x="4729541" y="4728682"/>
            <a:ext cx="7233859" cy="646331"/>
          </a:xfrm>
          <a:prstGeom prst="rect">
            <a:avLst/>
          </a:prstGeom>
          <a:noFill/>
        </p:spPr>
        <p:txBody>
          <a:bodyPr wrap="square" rtlCol="0">
            <a:spAutoFit/>
          </a:bodyPr>
          <a:lstStyle/>
          <a:p>
            <a:r>
              <a:rPr lang="en-US" dirty="0"/>
              <a:t>Model creation – </a:t>
            </a:r>
            <a:r>
              <a:rPr lang="en-US" dirty="0" err="1"/>
              <a:t>Statsmodel</a:t>
            </a:r>
            <a:r>
              <a:rPr lang="en-US" dirty="0"/>
              <a:t> (</a:t>
            </a:r>
            <a:r>
              <a:rPr lang="en-US" dirty="0" err="1"/>
              <a:t>ols</a:t>
            </a:r>
            <a:r>
              <a:rPr lang="en-US" dirty="0"/>
              <a:t>) &amp; </a:t>
            </a:r>
            <a:r>
              <a:rPr lang="en-US" dirty="0" err="1"/>
              <a:t>sklearn</a:t>
            </a:r>
            <a:r>
              <a:rPr lang="en-US" dirty="0"/>
              <a:t> (</a:t>
            </a:r>
            <a:r>
              <a:rPr lang="en-US" dirty="0" err="1"/>
              <a:t>LinearRegression</a:t>
            </a:r>
            <a:r>
              <a:rPr lang="en-US" dirty="0"/>
              <a:t>), - step wise/ feature ranking  </a:t>
            </a:r>
          </a:p>
        </p:txBody>
      </p:sp>
      <p:cxnSp>
        <p:nvCxnSpPr>
          <p:cNvPr id="30" name="Straight Arrow Connector 29">
            <a:extLst>
              <a:ext uri="{FF2B5EF4-FFF2-40B4-BE49-F238E27FC236}">
                <a16:creationId xmlns:a16="http://schemas.microsoft.com/office/drawing/2014/main" id="{D7655D11-72F1-4AEB-995B-856E1839C04A}"/>
              </a:ext>
            </a:extLst>
          </p:cNvPr>
          <p:cNvCxnSpPr>
            <a:cxnSpLocks/>
          </p:cNvCxnSpPr>
          <p:nvPr/>
        </p:nvCxnSpPr>
        <p:spPr>
          <a:xfrm flipV="1">
            <a:off x="3770767" y="5018567"/>
            <a:ext cx="839854" cy="29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0B402EC-A654-48BF-9FEB-8D3C88729D5D}"/>
              </a:ext>
            </a:extLst>
          </p:cNvPr>
          <p:cNvSpPr txBox="1"/>
          <p:nvPr/>
        </p:nvSpPr>
        <p:spPr>
          <a:xfrm>
            <a:off x="5075880" y="5341702"/>
            <a:ext cx="4038285" cy="307777"/>
          </a:xfrm>
          <a:prstGeom prst="rect">
            <a:avLst/>
          </a:prstGeom>
          <a:noFill/>
        </p:spPr>
        <p:txBody>
          <a:bodyPr wrap="none" rtlCol="0">
            <a:spAutoFit/>
          </a:bodyPr>
          <a:lstStyle/>
          <a:p>
            <a:r>
              <a:rPr lang="en-US" sz="1400" dirty="0"/>
              <a:t> - </a:t>
            </a:r>
            <a:r>
              <a:rPr lang="en-US" sz="1400" dirty="0" err="1"/>
              <a:t>Homodasticity</a:t>
            </a:r>
            <a:r>
              <a:rPr lang="en-US" sz="1400" dirty="0"/>
              <a:t>? – Scatter = Cone Shape – QQ-plots </a:t>
            </a:r>
          </a:p>
        </p:txBody>
      </p:sp>
    </p:spTree>
    <p:extLst>
      <p:ext uri="{BB962C8B-B14F-4D97-AF65-F5344CB8AC3E}">
        <p14:creationId xmlns:p14="http://schemas.microsoft.com/office/powerpoint/2010/main" val="1102167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B4197-FEE4-4CCA-B0C0-EDB64D7A11A7}"/>
              </a:ext>
            </a:extLst>
          </p:cNvPr>
          <p:cNvSpPr>
            <a:spLocks noGrp="1"/>
          </p:cNvSpPr>
          <p:nvPr>
            <p:ph idx="1"/>
          </p:nvPr>
        </p:nvSpPr>
        <p:spPr>
          <a:xfrm>
            <a:off x="295940" y="283904"/>
            <a:ext cx="2404730" cy="502905"/>
          </a:xfrm>
        </p:spPr>
        <p:txBody>
          <a:bodyPr/>
          <a:lstStyle/>
          <a:p>
            <a:r>
              <a:rPr lang="en-US" dirty="0" err="1"/>
              <a:t>sns.pairplot</a:t>
            </a:r>
            <a:endParaRPr lang="en-US" dirty="0"/>
          </a:p>
        </p:txBody>
      </p:sp>
      <p:pic>
        <p:nvPicPr>
          <p:cNvPr id="4" name="Picture 3">
            <a:extLst>
              <a:ext uri="{FF2B5EF4-FFF2-40B4-BE49-F238E27FC236}">
                <a16:creationId xmlns:a16="http://schemas.microsoft.com/office/drawing/2014/main" id="{71E8A4DB-16A9-418B-995D-BDCC484A24B7}"/>
              </a:ext>
            </a:extLst>
          </p:cNvPr>
          <p:cNvPicPr>
            <a:picLocks noChangeAspect="1"/>
          </p:cNvPicPr>
          <p:nvPr/>
        </p:nvPicPr>
        <p:blipFill>
          <a:blip r:embed="rId2"/>
          <a:stretch>
            <a:fillRect/>
          </a:stretch>
        </p:blipFill>
        <p:spPr>
          <a:xfrm>
            <a:off x="443909" y="786809"/>
            <a:ext cx="6477000" cy="3629025"/>
          </a:xfrm>
          <a:prstGeom prst="rect">
            <a:avLst/>
          </a:prstGeom>
        </p:spPr>
      </p:pic>
      <p:pic>
        <p:nvPicPr>
          <p:cNvPr id="6" name="Picture 5">
            <a:extLst>
              <a:ext uri="{FF2B5EF4-FFF2-40B4-BE49-F238E27FC236}">
                <a16:creationId xmlns:a16="http://schemas.microsoft.com/office/drawing/2014/main" id="{A86F80D2-5749-4908-BBF6-31ACE722BC10}"/>
              </a:ext>
            </a:extLst>
          </p:cNvPr>
          <p:cNvPicPr>
            <a:picLocks noChangeAspect="1"/>
          </p:cNvPicPr>
          <p:nvPr/>
        </p:nvPicPr>
        <p:blipFill>
          <a:blip r:embed="rId3"/>
          <a:stretch>
            <a:fillRect/>
          </a:stretch>
        </p:blipFill>
        <p:spPr>
          <a:xfrm>
            <a:off x="592492" y="2076358"/>
            <a:ext cx="7600950" cy="4200525"/>
          </a:xfrm>
          <a:prstGeom prst="rect">
            <a:avLst/>
          </a:prstGeom>
        </p:spPr>
      </p:pic>
      <p:pic>
        <p:nvPicPr>
          <p:cNvPr id="8" name="Picture 7">
            <a:extLst>
              <a:ext uri="{FF2B5EF4-FFF2-40B4-BE49-F238E27FC236}">
                <a16:creationId xmlns:a16="http://schemas.microsoft.com/office/drawing/2014/main" id="{41D07998-8759-4AB5-8367-E7BDE2FB1406}"/>
              </a:ext>
            </a:extLst>
          </p:cNvPr>
          <p:cNvPicPr>
            <a:picLocks noChangeAspect="1"/>
          </p:cNvPicPr>
          <p:nvPr/>
        </p:nvPicPr>
        <p:blipFill>
          <a:blip r:embed="rId4"/>
          <a:stretch>
            <a:fillRect/>
          </a:stretch>
        </p:blipFill>
        <p:spPr>
          <a:xfrm>
            <a:off x="2993564" y="2417327"/>
            <a:ext cx="6477000" cy="2747334"/>
          </a:xfrm>
          <a:prstGeom prst="rect">
            <a:avLst/>
          </a:prstGeom>
        </p:spPr>
      </p:pic>
    </p:spTree>
    <p:extLst>
      <p:ext uri="{BB962C8B-B14F-4D97-AF65-F5344CB8AC3E}">
        <p14:creationId xmlns:p14="http://schemas.microsoft.com/office/powerpoint/2010/main" val="3339401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6314C04-F83B-438F-AA2E-7872A0620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08" y="1722847"/>
            <a:ext cx="4250591" cy="42913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E88B2C-B5EF-4AA6-A635-F4F884317013}"/>
              </a:ext>
            </a:extLst>
          </p:cNvPr>
          <p:cNvSpPr>
            <a:spLocks noGrp="1"/>
          </p:cNvSpPr>
          <p:nvPr>
            <p:ph type="title"/>
          </p:nvPr>
        </p:nvSpPr>
        <p:spPr>
          <a:xfrm>
            <a:off x="126427" y="132704"/>
            <a:ext cx="4044059" cy="539750"/>
          </a:xfrm>
        </p:spPr>
        <p:txBody>
          <a:bodyPr>
            <a:normAutofit fontScale="90000"/>
          </a:bodyPr>
          <a:lstStyle/>
          <a:p>
            <a:r>
              <a:rPr lang="en-US" dirty="0">
                <a:latin typeface="Century Gothic" panose="020B0502020202020204" pitchFamily="34" charset="0"/>
              </a:rPr>
              <a:t>Methodology</a:t>
            </a:r>
          </a:p>
        </p:txBody>
      </p:sp>
      <p:pic>
        <p:nvPicPr>
          <p:cNvPr id="29" name="Picture 28" descr="Library of 3d person image free library release png files ▻▻▻ Clipart Art  2019">
            <a:extLst>
              <a:ext uri="{FF2B5EF4-FFF2-40B4-BE49-F238E27FC236}">
                <a16:creationId xmlns:a16="http://schemas.microsoft.com/office/drawing/2014/main" id="{DEDB49C3-1ED8-48CC-B6D6-6F1EE74B0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863" t="5267" r="18509" b="7592"/>
          <a:stretch>
            <a:fillRect/>
          </a:stretch>
        </p:blipFill>
        <p:spPr bwMode="auto">
          <a:xfrm>
            <a:off x="689462" y="1886063"/>
            <a:ext cx="793659" cy="1306281"/>
          </a:xfrm>
          <a:custGeom>
            <a:avLst/>
            <a:gdLst>
              <a:gd name="connsiteX0" fmla="*/ 1583568 w 3630890"/>
              <a:gd name="connsiteY0" fmla="*/ 0 h 5976068"/>
              <a:gd name="connsiteX1" fmla="*/ 1890188 w 3630890"/>
              <a:gd name="connsiteY1" fmla="*/ 1772359 h 5976068"/>
              <a:gd name="connsiteX2" fmla="*/ 2984699 w 3630890"/>
              <a:gd name="connsiteY2" fmla="*/ 1744650 h 5976068"/>
              <a:gd name="connsiteX3" fmla="*/ 3331060 w 3630890"/>
              <a:gd name="connsiteY3" fmla="*/ 1093487 h 5976068"/>
              <a:gd name="connsiteX4" fmla="*/ 3630440 w 3630890"/>
              <a:gd name="connsiteY4" fmla="*/ 2154383 h 5976068"/>
              <a:gd name="connsiteX5" fmla="*/ 2970845 w 3630890"/>
              <a:gd name="connsiteY5" fmla="*/ 2340394 h 5976068"/>
              <a:gd name="connsiteX6" fmla="*/ 2305825 w 3630890"/>
              <a:gd name="connsiteY6" fmla="*/ 2575924 h 5976068"/>
              <a:gd name="connsiteX7" fmla="*/ 2264262 w 3630890"/>
              <a:gd name="connsiteY7" fmla="*/ 5111305 h 5976068"/>
              <a:gd name="connsiteX8" fmla="*/ 2304005 w 3630890"/>
              <a:gd name="connsiteY8" fmla="*/ 5721928 h 5976068"/>
              <a:gd name="connsiteX9" fmla="*/ 684845 w 3630890"/>
              <a:gd name="connsiteY9" fmla="*/ 5887160 h 5976068"/>
              <a:gd name="connsiteX10" fmla="*/ 851098 w 3630890"/>
              <a:gd name="connsiteY10" fmla="*/ 4016797 h 5976068"/>
              <a:gd name="connsiteX11" fmla="*/ 75244 w 3630890"/>
              <a:gd name="connsiteY11" fmla="*/ 3213233 h 5976068"/>
              <a:gd name="connsiteX12" fmla="*/ 174007 w 3630890"/>
              <a:gd name="connsiteY12" fmla="*/ 2237510 h 5976068"/>
              <a:gd name="connsiteX13" fmla="*/ 1183606 w 3630890"/>
              <a:gd name="connsiteY13" fmla="*/ 1772359 h 5976068"/>
              <a:gd name="connsiteX14" fmla="*/ 1583568 w 3630890"/>
              <a:gd name="connsiteY14" fmla="*/ 0 h 59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0890" h="5976068">
                <a:moveTo>
                  <a:pt x="1583568" y="0"/>
                </a:moveTo>
                <a:cubicBezTo>
                  <a:pt x="2241660" y="0"/>
                  <a:pt x="3002866" y="1084421"/>
                  <a:pt x="1890188" y="1772359"/>
                </a:cubicBezTo>
                <a:cubicBezTo>
                  <a:pt x="2149110" y="2141643"/>
                  <a:pt x="2558420" y="1660198"/>
                  <a:pt x="2984699" y="1744650"/>
                </a:cubicBezTo>
                <a:cubicBezTo>
                  <a:pt x="3282572" y="1806996"/>
                  <a:pt x="3156473" y="893580"/>
                  <a:pt x="3331060" y="1093487"/>
                </a:cubicBezTo>
                <a:cubicBezTo>
                  <a:pt x="3505647" y="1293394"/>
                  <a:pt x="3639676" y="1794165"/>
                  <a:pt x="3630440" y="2154383"/>
                </a:cubicBezTo>
                <a:cubicBezTo>
                  <a:pt x="3621204" y="2514601"/>
                  <a:pt x="3138505" y="2235501"/>
                  <a:pt x="2970845" y="2340394"/>
                </a:cubicBezTo>
                <a:cubicBezTo>
                  <a:pt x="2872458" y="2583833"/>
                  <a:pt x="2733310" y="2284808"/>
                  <a:pt x="2305825" y="2575924"/>
                </a:cubicBezTo>
                <a:cubicBezTo>
                  <a:pt x="2188061" y="3037742"/>
                  <a:pt x="2333838" y="4526935"/>
                  <a:pt x="2264262" y="5111305"/>
                </a:cubicBezTo>
                <a:cubicBezTo>
                  <a:pt x="2679595" y="5418584"/>
                  <a:pt x="2567241" y="5592619"/>
                  <a:pt x="2304005" y="5721928"/>
                </a:cubicBezTo>
                <a:cubicBezTo>
                  <a:pt x="2040769" y="5851237"/>
                  <a:pt x="1072469" y="6113621"/>
                  <a:pt x="684845" y="5887160"/>
                </a:cubicBezTo>
                <a:cubicBezTo>
                  <a:pt x="297221" y="5660699"/>
                  <a:pt x="975789" y="4430124"/>
                  <a:pt x="851098" y="4016797"/>
                </a:cubicBezTo>
                <a:cubicBezTo>
                  <a:pt x="158371" y="3797434"/>
                  <a:pt x="206565" y="3412799"/>
                  <a:pt x="75244" y="3213233"/>
                </a:cubicBezTo>
                <a:cubicBezTo>
                  <a:pt x="-56077" y="3013667"/>
                  <a:pt x="-10720" y="2477656"/>
                  <a:pt x="174007" y="2237510"/>
                </a:cubicBezTo>
                <a:cubicBezTo>
                  <a:pt x="358734" y="1997364"/>
                  <a:pt x="731624" y="1974405"/>
                  <a:pt x="1183606" y="1772359"/>
                </a:cubicBezTo>
                <a:cubicBezTo>
                  <a:pt x="291697" y="849877"/>
                  <a:pt x="925476" y="0"/>
                  <a:pt x="1583568" y="0"/>
                </a:cubicBezTo>
                <a:close/>
              </a:path>
            </a:pathLst>
          </a:custGeom>
          <a:noFill/>
          <a:extLst>
            <a:ext uri="{909E8E84-426E-40DD-AFC4-6F175D3DCCD1}">
              <a14:hiddenFill xmlns:a14="http://schemas.microsoft.com/office/drawing/2010/main">
                <a:solidFill>
                  <a:srgbClr val="FFFFFF"/>
                </a:solidFill>
              </a14:hiddenFill>
            </a:ext>
          </a:extLst>
        </p:spPr>
      </p:pic>
      <p:pic>
        <p:nvPicPr>
          <p:cNvPr id="9" name="Picture 8" descr="White Character Shows with is Stock Footage Video (100% Royalty-free)  3001258 | Shutterstock">
            <a:extLst>
              <a:ext uri="{FF2B5EF4-FFF2-40B4-BE49-F238E27FC236}">
                <a16:creationId xmlns:a16="http://schemas.microsoft.com/office/drawing/2014/main" id="{76240BFE-174F-46E4-A281-D18D526FE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0281" r="4885" b="1512"/>
          <a:stretch>
            <a:fillRect/>
          </a:stretch>
        </p:blipFill>
        <p:spPr bwMode="auto">
          <a:xfrm>
            <a:off x="7637016" y="2934525"/>
            <a:ext cx="4554984" cy="3892186"/>
          </a:xfrm>
          <a:custGeom>
            <a:avLst/>
            <a:gdLst>
              <a:gd name="connsiteX0" fmla="*/ 2234227 w 2964183"/>
              <a:gd name="connsiteY0" fmla="*/ 0 h 2532863"/>
              <a:gd name="connsiteX1" fmla="*/ 2426877 w 2964183"/>
              <a:gd name="connsiteY1" fmla="*/ 0 h 2532863"/>
              <a:gd name="connsiteX2" fmla="*/ 2480832 w 2964183"/>
              <a:gd name="connsiteY2" fmla="*/ 29756 h 2532863"/>
              <a:gd name="connsiteX3" fmla="*/ 2635722 w 2964183"/>
              <a:gd name="connsiteY3" fmla="*/ 194346 h 2532863"/>
              <a:gd name="connsiteX4" fmla="*/ 2643070 w 2964183"/>
              <a:gd name="connsiteY4" fmla="*/ 2432047 h 2532863"/>
              <a:gd name="connsiteX5" fmla="*/ 59369 w 2964183"/>
              <a:gd name="connsiteY5" fmla="*/ 2085360 h 2532863"/>
              <a:gd name="connsiteX6" fmla="*/ 1453980 w 2964183"/>
              <a:gd name="connsiteY6" fmla="*/ 1525786 h 2532863"/>
              <a:gd name="connsiteX7" fmla="*/ 1130131 w 2964183"/>
              <a:gd name="connsiteY7" fmla="*/ 1087638 h 2532863"/>
              <a:gd name="connsiteX8" fmla="*/ 1709370 w 2964183"/>
              <a:gd name="connsiteY8" fmla="*/ 571558 h 2532863"/>
              <a:gd name="connsiteX9" fmla="*/ 2216876 w 2964183"/>
              <a:gd name="connsiteY9" fmla="*/ 7058 h 253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4183" h="2532863">
                <a:moveTo>
                  <a:pt x="2234227" y="0"/>
                </a:moveTo>
                <a:lnTo>
                  <a:pt x="2426877" y="0"/>
                </a:lnTo>
                <a:lnTo>
                  <a:pt x="2480832" y="29756"/>
                </a:lnTo>
                <a:cubicBezTo>
                  <a:pt x="2529642" y="64815"/>
                  <a:pt x="2581135" y="118290"/>
                  <a:pt x="2635722" y="194346"/>
                </a:cubicBezTo>
                <a:cubicBezTo>
                  <a:pt x="3072414" y="802795"/>
                  <a:pt x="3072462" y="2116878"/>
                  <a:pt x="2643070" y="2432047"/>
                </a:cubicBezTo>
                <a:cubicBezTo>
                  <a:pt x="2213679" y="2747216"/>
                  <a:pt x="257551" y="2236404"/>
                  <a:pt x="59369" y="2085360"/>
                </a:cubicBezTo>
                <a:cubicBezTo>
                  <a:pt x="-138813" y="1934316"/>
                  <a:pt x="118531" y="1216112"/>
                  <a:pt x="1453980" y="1525786"/>
                </a:cubicBezTo>
                <a:cubicBezTo>
                  <a:pt x="1746741" y="1346799"/>
                  <a:pt x="1087567" y="1246676"/>
                  <a:pt x="1130131" y="1087638"/>
                </a:cubicBezTo>
                <a:cubicBezTo>
                  <a:pt x="1172696" y="928600"/>
                  <a:pt x="1458438" y="720441"/>
                  <a:pt x="1709370" y="571558"/>
                </a:cubicBezTo>
                <a:cubicBezTo>
                  <a:pt x="1866203" y="478507"/>
                  <a:pt x="2018268" y="116746"/>
                  <a:pt x="2216876" y="7058"/>
                </a:cubicBezTo>
                <a:close/>
              </a:path>
            </a:pathLst>
          </a:custGeom>
          <a:noFill/>
          <a:extLst>
            <a:ext uri="{909E8E84-426E-40DD-AFC4-6F175D3DCCD1}">
              <a14:hiddenFill xmlns:a14="http://schemas.microsoft.com/office/drawing/2010/main">
                <a:solidFill>
                  <a:srgbClr val="FFFFFF"/>
                </a:solidFill>
              </a14:hiddenFill>
            </a:ext>
          </a:extLst>
        </p:spPr>
      </p:pic>
      <p:sp>
        <p:nvSpPr>
          <p:cNvPr id="10" name="Speech Bubble: Rectangle with Corners Rounded 9">
            <a:extLst>
              <a:ext uri="{FF2B5EF4-FFF2-40B4-BE49-F238E27FC236}">
                <a16:creationId xmlns:a16="http://schemas.microsoft.com/office/drawing/2014/main" id="{84E9EED9-C9BD-4BD9-885F-04B24EF8B1D4}"/>
              </a:ext>
            </a:extLst>
          </p:cNvPr>
          <p:cNvSpPr/>
          <p:nvPr/>
        </p:nvSpPr>
        <p:spPr>
          <a:xfrm>
            <a:off x="7316752" y="1315021"/>
            <a:ext cx="4512440" cy="2113980"/>
          </a:xfrm>
          <a:prstGeom prst="wedgeRoundRectCallout">
            <a:avLst>
              <a:gd name="adj1" fmla="val -149349"/>
              <a:gd name="adj2" fmla="val 101183"/>
              <a:gd name="adj3" fmla="val 16667"/>
            </a:avLst>
          </a:prstGeom>
          <a:noFill/>
          <a:ln>
            <a:solidFill>
              <a:srgbClr val="73B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0AA373F-D2B6-43AD-B85E-BF9E403FBD35}"/>
              </a:ext>
            </a:extLst>
          </p:cNvPr>
          <p:cNvSpPr txBox="1"/>
          <p:nvPr/>
        </p:nvSpPr>
        <p:spPr>
          <a:xfrm>
            <a:off x="7506918" y="1487606"/>
            <a:ext cx="4815179" cy="1631216"/>
          </a:xfrm>
          <a:prstGeom prst="rect">
            <a:avLst/>
          </a:prstGeom>
          <a:noFill/>
        </p:spPr>
        <p:txBody>
          <a:bodyPr wrap="square" rtlCol="0">
            <a:spAutoFit/>
          </a:bodyPr>
          <a:lstStyle>
            <a:defPPr>
              <a:defRPr lang="en-US"/>
            </a:defPPr>
            <a:lvl1pPr>
              <a:defRPr sz="2000" b="1">
                <a:latin typeface="Ink Free" panose="03080402000500000000" pitchFamily="66" charset="0"/>
              </a:defRPr>
            </a:lvl1pPr>
          </a:lstStyle>
          <a:p>
            <a:r>
              <a:rPr lang="en-US" dirty="0"/>
              <a:t>3 Recommendations</a:t>
            </a:r>
          </a:p>
          <a:p>
            <a:r>
              <a:rPr lang="en-US" dirty="0"/>
              <a:t>1 – Physical Factors - “controllable” </a:t>
            </a:r>
          </a:p>
          <a:p>
            <a:r>
              <a:rPr lang="en-US" dirty="0"/>
              <a:t>2 – Location Factor - “influenceable” </a:t>
            </a:r>
          </a:p>
          <a:p>
            <a:r>
              <a:rPr lang="en-US" dirty="0"/>
              <a:t>3 – Setting “Better” Prices…Looking beyond CMA</a:t>
            </a:r>
          </a:p>
        </p:txBody>
      </p:sp>
    </p:spTree>
    <p:extLst>
      <p:ext uri="{BB962C8B-B14F-4D97-AF65-F5344CB8AC3E}">
        <p14:creationId xmlns:p14="http://schemas.microsoft.com/office/powerpoint/2010/main" val="2252706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37A9BB-8B33-4C9C-A744-790D4E34BE9F}"/>
              </a:ext>
            </a:extLst>
          </p:cNvPr>
          <p:cNvSpPr txBox="1"/>
          <p:nvPr/>
        </p:nvSpPr>
        <p:spPr>
          <a:xfrm>
            <a:off x="486440" y="573906"/>
            <a:ext cx="6097772" cy="2031325"/>
          </a:xfrm>
          <a:prstGeom prst="rect">
            <a:avLst/>
          </a:prstGeom>
          <a:noFill/>
        </p:spPr>
        <p:txBody>
          <a:bodyPr wrap="square">
            <a:spAutoFit/>
          </a:bodyPr>
          <a:lstStyle/>
          <a:p>
            <a:r>
              <a:rPr lang="en-US" b="0" i="0" dirty="0" err="1">
                <a:solidFill>
                  <a:srgbClr val="292929"/>
                </a:solidFill>
                <a:effectLst/>
                <a:latin typeface="Menlo"/>
              </a:rPr>
              <a:t>fig,ax</a:t>
            </a:r>
            <a:r>
              <a:rPr lang="en-US" b="0" i="0" dirty="0">
                <a:solidFill>
                  <a:srgbClr val="292929"/>
                </a:solidFill>
                <a:effectLst/>
                <a:latin typeface="Menlo"/>
              </a:rPr>
              <a:t>=</a:t>
            </a:r>
            <a:r>
              <a:rPr lang="en-US" b="0" i="0" dirty="0" err="1">
                <a:solidFill>
                  <a:srgbClr val="292929"/>
                </a:solidFill>
                <a:effectLst/>
                <a:latin typeface="Menlo"/>
              </a:rPr>
              <a:t>plt.subplots</a:t>
            </a:r>
            <a:r>
              <a:rPr lang="en-US" b="0" i="0" dirty="0">
                <a:solidFill>
                  <a:srgbClr val="292929"/>
                </a:solidFill>
                <a:effectLst/>
                <a:latin typeface="Menlo"/>
              </a:rPr>
              <a:t>(2,1,figsize=(15,10))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['grade'],y=</a:t>
            </a:r>
            <a:r>
              <a:rPr lang="en-US" b="0" i="0" dirty="0" err="1">
                <a:solidFill>
                  <a:srgbClr val="292929"/>
                </a:solidFill>
                <a:effectLst/>
                <a:latin typeface="Menlo"/>
              </a:rPr>
              <a:t>train_data</a:t>
            </a:r>
            <a:r>
              <a:rPr lang="en-US" b="0" i="0" dirty="0">
                <a:solidFill>
                  <a:srgbClr val="292929"/>
                </a:solidFill>
                <a:effectLst/>
                <a:latin typeface="Menlo"/>
              </a:rPr>
              <a:t>['price'],ax=ax[0])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['bedrooms'],y=</a:t>
            </a:r>
            <a:r>
              <a:rPr lang="en-US" b="0" i="0" dirty="0" err="1">
                <a:solidFill>
                  <a:srgbClr val="292929"/>
                </a:solidFill>
                <a:effectLst/>
                <a:latin typeface="Menlo"/>
              </a:rPr>
              <a:t>train_data</a:t>
            </a:r>
            <a:r>
              <a:rPr lang="en-US" b="0" i="0" dirty="0">
                <a:solidFill>
                  <a:srgbClr val="292929"/>
                </a:solidFill>
                <a:effectLst/>
                <a:latin typeface="Menlo"/>
              </a:rPr>
              <a:t>['price'],ax=ax[1])</a:t>
            </a:r>
            <a:br>
              <a:rPr lang="en-US" dirty="0"/>
            </a:br>
            <a:r>
              <a:rPr lang="en-US" b="0" i="0" dirty="0">
                <a:solidFill>
                  <a:srgbClr val="292929"/>
                </a:solidFill>
                <a:effectLst/>
                <a:latin typeface="Menlo"/>
              </a:rPr>
              <a:t>_ , axes = </a:t>
            </a:r>
            <a:r>
              <a:rPr lang="en-US" b="0" i="0" dirty="0" err="1">
                <a:solidFill>
                  <a:srgbClr val="292929"/>
                </a:solidFill>
                <a:effectLst/>
                <a:latin typeface="Menlo"/>
              </a:rPr>
              <a:t>plt.subplots</a:t>
            </a:r>
            <a:r>
              <a:rPr lang="en-US" b="0" i="0" dirty="0">
                <a:solidFill>
                  <a:srgbClr val="292929"/>
                </a:solidFill>
                <a:effectLst/>
                <a:latin typeface="Menlo"/>
              </a:rPr>
              <a:t>(1, 1, </a:t>
            </a:r>
            <a:r>
              <a:rPr lang="en-US" b="0" i="0" dirty="0" err="1">
                <a:solidFill>
                  <a:srgbClr val="292929"/>
                </a:solidFill>
                <a:effectLst/>
                <a:latin typeface="Menlo"/>
              </a:rPr>
              <a:t>figsize</a:t>
            </a:r>
            <a:r>
              <a:rPr lang="en-US" b="0" i="0" dirty="0">
                <a:solidFill>
                  <a:srgbClr val="292929"/>
                </a:solidFill>
                <a:effectLst/>
                <a:latin typeface="Menlo"/>
              </a:rPr>
              <a:t>=(15,10))</a:t>
            </a:r>
            <a:br>
              <a:rPr lang="en-US" dirty="0"/>
            </a:br>
            <a:r>
              <a:rPr lang="en-US" b="0" i="0" dirty="0" err="1">
                <a:solidFill>
                  <a:srgbClr val="292929"/>
                </a:solidFill>
                <a:effectLst/>
                <a:latin typeface="Menlo"/>
              </a:rPr>
              <a:t>sns.boxplot</a:t>
            </a:r>
            <a:r>
              <a:rPr lang="en-US" b="0" i="0" dirty="0">
                <a:solidFill>
                  <a:srgbClr val="292929"/>
                </a:solidFill>
                <a:effectLst/>
                <a:latin typeface="Menlo"/>
              </a:rPr>
              <a:t>(x=</a:t>
            </a:r>
            <a:r>
              <a:rPr lang="en-US" b="0" i="0" dirty="0" err="1">
                <a:solidFill>
                  <a:srgbClr val="292929"/>
                </a:solidFill>
                <a:effectLst/>
                <a:latin typeface="Menlo"/>
              </a:rPr>
              <a:t>train_data</a:t>
            </a:r>
            <a:r>
              <a:rPr lang="en-US" b="0" i="0" dirty="0">
                <a:solidFill>
                  <a:srgbClr val="292929"/>
                </a:solidFill>
                <a:effectLst/>
                <a:latin typeface="Menlo"/>
              </a:rPr>
              <a:t>['bathrooms'],y=</a:t>
            </a:r>
            <a:r>
              <a:rPr lang="en-US" b="0" i="0" dirty="0" err="1">
                <a:solidFill>
                  <a:srgbClr val="292929"/>
                </a:solidFill>
                <a:effectLst/>
                <a:latin typeface="Menlo"/>
              </a:rPr>
              <a:t>train_data</a:t>
            </a:r>
            <a:r>
              <a:rPr lang="en-US" b="0" i="0" dirty="0">
                <a:solidFill>
                  <a:srgbClr val="292929"/>
                </a:solidFill>
                <a:effectLst/>
                <a:latin typeface="Menlo"/>
              </a:rPr>
              <a:t>['price'])</a:t>
            </a:r>
            <a:endParaRPr lang="en-US" dirty="0"/>
          </a:p>
        </p:txBody>
      </p:sp>
      <p:pic>
        <p:nvPicPr>
          <p:cNvPr id="4" name="Picture 3">
            <a:extLst>
              <a:ext uri="{FF2B5EF4-FFF2-40B4-BE49-F238E27FC236}">
                <a16:creationId xmlns:a16="http://schemas.microsoft.com/office/drawing/2014/main" id="{C06F5210-7013-4669-9517-575EE56AB42A}"/>
              </a:ext>
            </a:extLst>
          </p:cNvPr>
          <p:cNvPicPr>
            <a:picLocks noChangeAspect="1"/>
          </p:cNvPicPr>
          <p:nvPr/>
        </p:nvPicPr>
        <p:blipFill>
          <a:blip r:embed="rId2"/>
          <a:stretch>
            <a:fillRect/>
          </a:stretch>
        </p:blipFill>
        <p:spPr>
          <a:xfrm>
            <a:off x="486440" y="2679876"/>
            <a:ext cx="4289470" cy="4178124"/>
          </a:xfrm>
          <a:prstGeom prst="rect">
            <a:avLst/>
          </a:prstGeom>
        </p:spPr>
      </p:pic>
      <p:sp>
        <p:nvSpPr>
          <p:cNvPr id="6" name="TextBox 5">
            <a:extLst>
              <a:ext uri="{FF2B5EF4-FFF2-40B4-BE49-F238E27FC236}">
                <a16:creationId xmlns:a16="http://schemas.microsoft.com/office/drawing/2014/main" id="{3613B0BE-C369-4CDA-B8DE-48EDB99574F2}"/>
              </a:ext>
            </a:extLst>
          </p:cNvPr>
          <p:cNvSpPr txBox="1"/>
          <p:nvPr/>
        </p:nvSpPr>
        <p:spPr>
          <a:xfrm>
            <a:off x="124933" y="-72425"/>
            <a:ext cx="6097772" cy="646331"/>
          </a:xfrm>
          <a:prstGeom prst="rect">
            <a:avLst/>
          </a:prstGeom>
          <a:noFill/>
        </p:spPr>
        <p:txBody>
          <a:bodyPr wrap="square">
            <a:spAutoFit/>
          </a:bodyPr>
          <a:lstStyle/>
          <a:p>
            <a:r>
              <a:rPr lang="en-US" dirty="0"/>
              <a:t>https://towardsdatascience.com/regression-using-sklearn-on-kc-housing-dataset-1ac80ca3d6d4</a:t>
            </a:r>
          </a:p>
        </p:txBody>
      </p:sp>
    </p:spTree>
    <p:extLst>
      <p:ext uri="{BB962C8B-B14F-4D97-AF65-F5344CB8AC3E}">
        <p14:creationId xmlns:p14="http://schemas.microsoft.com/office/powerpoint/2010/main" val="754748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DBB659-8817-4CFC-B806-DAF2D50677C3}"/>
              </a:ext>
            </a:extLst>
          </p:cNvPr>
          <p:cNvPicPr>
            <a:picLocks noChangeAspect="1"/>
          </p:cNvPicPr>
          <p:nvPr/>
        </p:nvPicPr>
        <p:blipFill>
          <a:blip r:embed="rId2"/>
          <a:stretch>
            <a:fillRect/>
          </a:stretch>
        </p:blipFill>
        <p:spPr>
          <a:xfrm>
            <a:off x="113524" y="193822"/>
            <a:ext cx="6372225" cy="3790950"/>
          </a:xfrm>
          <a:prstGeom prst="rect">
            <a:avLst/>
          </a:prstGeom>
        </p:spPr>
      </p:pic>
      <p:pic>
        <p:nvPicPr>
          <p:cNvPr id="3" name="Picture 2">
            <a:extLst>
              <a:ext uri="{FF2B5EF4-FFF2-40B4-BE49-F238E27FC236}">
                <a16:creationId xmlns:a16="http://schemas.microsoft.com/office/drawing/2014/main" id="{15A9FDEF-7FAC-4F96-9278-29BA4131A9DB}"/>
              </a:ext>
            </a:extLst>
          </p:cNvPr>
          <p:cNvPicPr>
            <a:picLocks noChangeAspect="1"/>
          </p:cNvPicPr>
          <p:nvPr/>
        </p:nvPicPr>
        <p:blipFill>
          <a:blip r:embed="rId3"/>
          <a:stretch>
            <a:fillRect/>
          </a:stretch>
        </p:blipFill>
        <p:spPr>
          <a:xfrm>
            <a:off x="1270811" y="4964974"/>
            <a:ext cx="4057650" cy="1447800"/>
          </a:xfrm>
          <a:prstGeom prst="rect">
            <a:avLst/>
          </a:prstGeom>
        </p:spPr>
      </p:pic>
      <p:sp>
        <p:nvSpPr>
          <p:cNvPr id="5" name="TextBox 4">
            <a:extLst>
              <a:ext uri="{FF2B5EF4-FFF2-40B4-BE49-F238E27FC236}">
                <a16:creationId xmlns:a16="http://schemas.microsoft.com/office/drawing/2014/main" id="{D3F3025E-21F9-4350-991C-1620E6BEBB98}"/>
              </a:ext>
            </a:extLst>
          </p:cNvPr>
          <p:cNvSpPr txBox="1"/>
          <p:nvPr/>
        </p:nvSpPr>
        <p:spPr>
          <a:xfrm>
            <a:off x="6172884" y="118362"/>
            <a:ext cx="6093822" cy="369332"/>
          </a:xfrm>
          <a:prstGeom prst="rect">
            <a:avLst/>
          </a:prstGeom>
          <a:noFill/>
        </p:spPr>
        <p:txBody>
          <a:bodyPr wrap="square">
            <a:spAutoFit/>
          </a:bodyPr>
          <a:lstStyle/>
          <a:p>
            <a:r>
              <a:rPr lang="en-US" dirty="0"/>
              <a:t>https://www.youtube.com/watch?v=vtm35gVP8JU&amp;t=339s</a:t>
            </a:r>
          </a:p>
        </p:txBody>
      </p:sp>
    </p:spTree>
    <p:extLst>
      <p:ext uri="{BB962C8B-B14F-4D97-AF65-F5344CB8AC3E}">
        <p14:creationId xmlns:p14="http://schemas.microsoft.com/office/powerpoint/2010/main" val="2421304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C8D632-8A0F-4ED2-9206-954D2C0BB568}"/>
              </a:ext>
            </a:extLst>
          </p:cNvPr>
          <p:cNvSpPr txBox="1"/>
          <p:nvPr/>
        </p:nvSpPr>
        <p:spPr>
          <a:xfrm>
            <a:off x="635295" y="522123"/>
            <a:ext cx="6097772" cy="646331"/>
          </a:xfrm>
          <a:prstGeom prst="rect">
            <a:avLst/>
          </a:prstGeom>
          <a:noFill/>
        </p:spPr>
        <p:txBody>
          <a:bodyPr wrap="square">
            <a:spAutoFit/>
          </a:bodyPr>
          <a:lstStyle/>
          <a:p>
            <a:r>
              <a:rPr lang="en-US" dirty="0"/>
              <a:t>https://towardsdatascience.com/calculating-distance-between-two-geolocations-in-python-26ad3afe287b</a:t>
            </a:r>
          </a:p>
        </p:txBody>
      </p:sp>
      <p:pic>
        <p:nvPicPr>
          <p:cNvPr id="4" name="Picture 3">
            <a:extLst>
              <a:ext uri="{FF2B5EF4-FFF2-40B4-BE49-F238E27FC236}">
                <a16:creationId xmlns:a16="http://schemas.microsoft.com/office/drawing/2014/main" id="{2DF7D0EB-A586-48A9-A4AB-0EB9F620882D}"/>
              </a:ext>
            </a:extLst>
          </p:cNvPr>
          <p:cNvPicPr>
            <a:picLocks noChangeAspect="1"/>
          </p:cNvPicPr>
          <p:nvPr/>
        </p:nvPicPr>
        <p:blipFill>
          <a:blip r:embed="rId2"/>
          <a:stretch>
            <a:fillRect/>
          </a:stretch>
        </p:blipFill>
        <p:spPr>
          <a:xfrm>
            <a:off x="635295" y="1456660"/>
            <a:ext cx="4748323" cy="4954772"/>
          </a:xfrm>
          <a:prstGeom prst="rect">
            <a:avLst/>
          </a:prstGeom>
        </p:spPr>
      </p:pic>
      <p:sp>
        <p:nvSpPr>
          <p:cNvPr id="6" name="TextBox 5">
            <a:extLst>
              <a:ext uri="{FF2B5EF4-FFF2-40B4-BE49-F238E27FC236}">
                <a16:creationId xmlns:a16="http://schemas.microsoft.com/office/drawing/2014/main" id="{178187B5-7432-4784-A544-FEAE48D3053C}"/>
              </a:ext>
            </a:extLst>
          </p:cNvPr>
          <p:cNvSpPr txBox="1"/>
          <p:nvPr/>
        </p:nvSpPr>
        <p:spPr>
          <a:xfrm>
            <a:off x="6808384" y="1271994"/>
            <a:ext cx="4020037" cy="369332"/>
          </a:xfrm>
          <a:prstGeom prst="rect">
            <a:avLst/>
          </a:prstGeom>
          <a:noFill/>
        </p:spPr>
        <p:txBody>
          <a:bodyPr wrap="square">
            <a:spAutoFit/>
          </a:bodyPr>
          <a:lstStyle/>
          <a:p>
            <a:r>
              <a:rPr lang="en-US" dirty="0"/>
              <a:t>https://gismaps.kingcounty.gov/imap/</a:t>
            </a:r>
          </a:p>
        </p:txBody>
      </p:sp>
      <p:pic>
        <p:nvPicPr>
          <p:cNvPr id="7" name="Picture 6">
            <a:extLst>
              <a:ext uri="{FF2B5EF4-FFF2-40B4-BE49-F238E27FC236}">
                <a16:creationId xmlns:a16="http://schemas.microsoft.com/office/drawing/2014/main" id="{49DF384B-ACA1-4760-856D-1FEA5117160A}"/>
              </a:ext>
            </a:extLst>
          </p:cNvPr>
          <p:cNvPicPr>
            <a:picLocks noChangeAspect="1"/>
          </p:cNvPicPr>
          <p:nvPr/>
        </p:nvPicPr>
        <p:blipFill>
          <a:blip r:embed="rId3"/>
          <a:stretch>
            <a:fillRect/>
          </a:stretch>
        </p:blipFill>
        <p:spPr>
          <a:xfrm>
            <a:off x="6926976" y="1912740"/>
            <a:ext cx="4850194" cy="4042611"/>
          </a:xfrm>
          <a:prstGeom prst="rect">
            <a:avLst/>
          </a:prstGeom>
        </p:spPr>
      </p:pic>
    </p:spTree>
    <p:extLst>
      <p:ext uri="{BB962C8B-B14F-4D97-AF65-F5344CB8AC3E}">
        <p14:creationId xmlns:p14="http://schemas.microsoft.com/office/powerpoint/2010/main" val="1917643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94B01F-D062-43D5-858F-D4B5E116333B}"/>
              </a:ext>
            </a:extLst>
          </p:cNvPr>
          <p:cNvSpPr txBox="1"/>
          <p:nvPr/>
        </p:nvSpPr>
        <p:spPr>
          <a:xfrm>
            <a:off x="99259" y="85908"/>
            <a:ext cx="6093994" cy="646331"/>
          </a:xfrm>
          <a:prstGeom prst="rect">
            <a:avLst/>
          </a:prstGeom>
          <a:noFill/>
        </p:spPr>
        <p:txBody>
          <a:bodyPr wrap="square">
            <a:spAutoFit/>
          </a:bodyPr>
          <a:lstStyle/>
          <a:p>
            <a:r>
              <a:rPr lang="en-US" dirty="0"/>
              <a:t>https://www5.kingcounty.gov/kcgisreports/dd_report.aspx?PIN=7338200240</a:t>
            </a:r>
          </a:p>
        </p:txBody>
      </p:sp>
      <p:pic>
        <p:nvPicPr>
          <p:cNvPr id="4" name="Picture 3">
            <a:extLst>
              <a:ext uri="{FF2B5EF4-FFF2-40B4-BE49-F238E27FC236}">
                <a16:creationId xmlns:a16="http://schemas.microsoft.com/office/drawing/2014/main" id="{1BF99E64-529D-45E7-B900-31EB84E6F1BD}"/>
              </a:ext>
            </a:extLst>
          </p:cNvPr>
          <p:cNvPicPr>
            <a:picLocks noChangeAspect="1"/>
          </p:cNvPicPr>
          <p:nvPr/>
        </p:nvPicPr>
        <p:blipFill>
          <a:blip r:embed="rId2"/>
          <a:stretch>
            <a:fillRect/>
          </a:stretch>
        </p:blipFill>
        <p:spPr>
          <a:xfrm>
            <a:off x="405765" y="960839"/>
            <a:ext cx="7741237" cy="5355740"/>
          </a:xfrm>
          <a:prstGeom prst="rect">
            <a:avLst/>
          </a:prstGeom>
        </p:spPr>
      </p:pic>
    </p:spTree>
    <p:extLst>
      <p:ext uri="{BB962C8B-B14F-4D97-AF65-F5344CB8AC3E}">
        <p14:creationId xmlns:p14="http://schemas.microsoft.com/office/powerpoint/2010/main" val="1719948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BECB6D-087F-4884-B7BD-8536B5F16C21}"/>
              </a:ext>
            </a:extLst>
          </p:cNvPr>
          <p:cNvPicPr>
            <a:picLocks noChangeAspect="1"/>
          </p:cNvPicPr>
          <p:nvPr/>
        </p:nvPicPr>
        <p:blipFill>
          <a:blip r:embed="rId2"/>
          <a:stretch>
            <a:fillRect/>
          </a:stretch>
        </p:blipFill>
        <p:spPr>
          <a:xfrm>
            <a:off x="572925" y="649704"/>
            <a:ext cx="6644911" cy="4596063"/>
          </a:xfrm>
          <a:prstGeom prst="rect">
            <a:avLst/>
          </a:prstGeom>
        </p:spPr>
      </p:pic>
    </p:spTree>
    <p:extLst>
      <p:ext uri="{BB962C8B-B14F-4D97-AF65-F5344CB8AC3E}">
        <p14:creationId xmlns:p14="http://schemas.microsoft.com/office/powerpoint/2010/main" val="1738029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27A99B-8BE5-4D85-A1E9-FA498941565D}"/>
              </a:ext>
            </a:extLst>
          </p:cNvPr>
          <p:cNvSpPr txBox="1"/>
          <p:nvPr/>
        </p:nvSpPr>
        <p:spPr>
          <a:xfrm>
            <a:off x="111292" y="134035"/>
            <a:ext cx="4665245" cy="646331"/>
          </a:xfrm>
          <a:prstGeom prst="rect">
            <a:avLst/>
          </a:prstGeom>
          <a:noFill/>
        </p:spPr>
        <p:txBody>
          <a:bodyPr wrap="square">
            <a:spAutoFit/>
          </a:bodyPr>
          <a:lstStyle/>
          <a:p>
            <a:r>
              <a:rPr lang="en-US" dirty="0"/>
              <a:t>https://www5.kingcounty.gov/kcgisreports/dd_report.aspx?PIN=7338200240</a:t>
            </a:r>
          </a:p>
        </p:txBody>
      </p:sp>
      <p:pic>
        <p:nvPicPr>
          <p:cNvPr id="4" name="Picture 3">
            <a:extLst>
              <a:ext uri="{FF2B5EF4-FFF2-40B4-BE49-F238E27FC236}">
                <a16:creationId xmlns:a16="http://schemas.microsoft.com/office/drawing/2014/main" id="{62F615F2-2617-4E24-BCB5-55688A8A5D8C}"/>
              </a:ext>
            </a:extLst>
          </p:cNvPr>
          <p:cNvPicPr>
            <a:picLocks noChangeAspect="1"/>
          </p:cNvPicPr>
          <p:nvPr/>
        </p:nvPicPr>
        <p:blipFill>
          <a:blip r:embed="rId2"/>
          <a:stretch>
            <a:fillRect/>
          </a:stretch>
        </p:blipFill>
        <p:spPr>
          <a:xfrm>
            <a:off x="152350" y="938462"/>
            <a:ext cx="7853055" cy="5173579"/>
          </a:xfrm>
          <a:prstGeom prst="rect">
            <a:avLst/>
          </a:prstGeom>
        </p:spPr>
      </p:pic>
      <p:sp>
        <p:nvSpPr>
          <p:cNvPr id="6" name="TextBox 5">
            <a:extLst>
              <a:ext uri="{FF2B5EF4-FFF2-40B4-BE49-F238E27FC236}">
                <a16:creationId xmlns:a16="http://schemas.microsoft.com/office/drawing/2014/main" id="{801D747B-2EFC-4279-B6C1-19CA7968F8B9}"/>
              </a:ext>
            </a:extLst>
          </p:cNvPr>
          <p:cNvSpPr txBox="1"/>
          <p:nvPr/>
        </p:nvSpPr>
        <p:spPr>
          <a:xfrm>
            <a:off x="8041105" y="134034"/>
            <a:ext cx="4039603" cy="646331"/>
          </a:xfrm>
          <a:prstGeom prst="rect">
            <a:avLst/>
          </a:prstGeom>
          <a:noFill/>
        </p:spPr>
        <p:txBody>
          <a:bodyPr wrap="square">
            <a:spAutoFit/>
          </a:bodyPr>
          <a:lstStyle/>
          <a:p>
            <a:r>
              <a:rPr lang="en-US" dirty="0"/>
              <a:t>https://www.kingcounty.gov/services/gis/Maps/parcel-viewer.aspx</a:t>
            </a:r>
          </a:p>
        </p:txBody>
      </p:sp>
      <p:pic>
        <p:nvPicPr>
          <p:cNvPr id="7" name="Picture 6">
            <a:extLst>
              <a:ext uri="{FF2B5EF4-FFF2-40B4-BE49-F238E27FC236}">
                <a16:creationId xmlns:a16="http://schemas.microsoft.com/office/drawing/2014/main" id="{81E5C945-16AD-4420-B9E2-A2BCAB90E1F5}"/>
              </a:ext>
            </a:extLst>
          </p:cNvPr>
          <p:cNvPicPr>
            <a:picLocks noChangeAspect="1"/>
          </p:cNvPicPr>
          <p:nvPr/>
        </p:nvPicPr>
        <p:blipFill>
          <a:blip r:embed="rId3"/>
          <a:stretch>
            <a:fillRect/>
          </a:stretch>
        </p:blipFill>
        <p:spPr>
          <a:xfrm>
            <a:off x="8287561" y="1022683"/>
            <a:ext cx="4712688" cy="2671011"/>
          </a:xfrm>
          <a:prstGeom prst="rect">
            <a:avLst/>
          </a:prstGeom>
        </p:spPr>
      </p:pic>
    </p:spTree>
    <p:extLst>
      <p:ext uri="{BB962C8B-B14F-4D97-AF65-F5344CB8AC3E}">
        <p14:creationId xmlns:p14="http://schemas.microsoft.com/office/powerpoint/2010/main" val="9770035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6846D8-7608-40DC-8DB6-1ECD9A9B7846}"/>
              </a:ext>
            </a:extLst>
          </p:cNvPr>
          <p:cNvSpPr txBox="1"/>
          <p:nvPr/>
        </p:nvSpPr>
        <p:spPr>
          <a:xfrm>
            <a:off x="0" y="0"/>
            <a:ext cx="4872789" cy="646331"/>
          </a:xfrm>
          <a:prstGeom prst="rect">
            <a:avLst/>
          </a:prstGeom>
          <a:noFill/>
        </p:spPr>
        <p:txBody>
          <a:bodyPr wrap="square">
            <a:spAutoFit/>
          </a:bodyPr>
          <a:lstStyle/>
          <a:p>
            <a:r>
              <a:rPr lang="en-US" dirty="0"/>
              <a:t>https://www.kingcounty.gov/depts/records-licensing/recorders-office/records-search.aspx</a:t>
            </a:r>
          </a:p>
        </p:txBody>
      </p:sp>
      <p:pic>
        <p:nvPicPr>
          <p:cNvPr id="4" name="Picture 3">
            <a:extLst>
              <a:ext uri="{FF2B5EF4-FFF2-40B4-BE49-F238E27FC236}">
                <a16:creationId xmlns:a16="http://schemas.microsoft.com/office/drawing/2014/main" id="{F3718195-6ED8-44FE-951D-74B8CCA9578A}"/>
              </a:ext>
            </a:extLst>
          </p:cNvPr>
          <p:cNvPicPr>
            <a:picLocks noChangeAspect="1"/>
          </p:cNvPicPr>
          <p:nvPr/>
        </p:nvPicPr>
        <p:blipFill>
          <a:blip r:embed="rId2"/>
          <a:stretch>
            <a:fillRect/>
          </a:stretch>
        </p:blipFill>
        <p:spPr>
          <a:xfrm>
            <a:off x="430579" y="956510"/>
            <a:ext cx="8031328" cy="4944979"/>
          </a:xfrm>
          <a:prstGeom prst="rect">
            <a:avLst/>
          </a:prstGeom>
        </p:spPr>
      </p:pic>
    </p:spTree>
    <p:extLst>
      <p:ext uri="{BB962C8B-B14F-4D97-AF65-F5344CB8AC3E}">
        <p14:creationId xmlns:p14="http://schemas.microsoft.com/office/powerpoint/2010/main" val="3304011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42A43A-1646-4955-BE73-2AE87EB9398A}"/>
              </a:ext>
            </a:extLst>
          </p:cNvPr>
          <p:cNvSpPr txBox="1"/>
          <p:nvPr/>
        </p:nvSpPr>
        <p:spPr>
          <a:xfrm>
            <a:off x="1282700" y="654735"/>
            <a:ext cx="6096000" cy="646331"/>
          </a:xfrm>
          <a:prstGeom prst="rect">
            <a:avLst/>
          </a:prstGeom>
          <a:noFill/>
        </p:spPr>
        <p:txBody>
          <a:bodyPr wrap="square">
            <a:spAutoFit/>
          </a:bodyPr>
          <a:lstStyle/>
          <a:p>
            <a:r>
              <a:rPr lang="en-US" dirty="0"/>
              <a:t>https://blue.kingcounty.com/Assessor/eRealProperty/Dashboard.aspx?ParcelNbr=7338200240</a:t>
            </a:r>
          </a:p>
        </p:txBody>
      </p:sp>
      <p:sp>
        <p:nvSpPr>
          <p:cNvPr id="4" name="TextBox 3">
            <a:extLst>
              <a:ext uri="{FF2B5EF4-FFF2-40B4-BE49-F238E27FC236}">
                <a16:creationId xmlns:a16="http://schemas.microsoft.com/office/drawing/2014/main" id="{9F923130-4A43-47CA-BBB6-95EC9D61FC1E}"/>
              </a:ext>
            </a:extLst>
          </p:cNvPr>
          <p:cNvSpPr txBox="1"/>
          <p:nvPr/>
        </p:nvSpPr>
        <p:spPr>
          <a:xfrm>
            <a:off x="1282700" y="139700"/>
            <a:ext cx="1685783" cy="369332"/>
          </a:xfrm>
          <a:prstGeom prst="rect">
            <a:avLst/>
          </a:prstGeom>
          <a:noFill/>
        </p:spPr>
        <p:txBody>
          <a:bodyPr wrap="none" rtlCol="0">
            <a:spAutoFit/>
          </a:bodyPr>
          <a:lstStyle/>
          <a:p>
            <a:r>
              <a:rPr lang="en-US" dirty="0"/>
              <a:t>Site for scraping</a:t>
            </a:r>
          </a:p>
        </p:txBody>
      </p:sp>
      <p:pic>
        <p:nvPicPr>
          <p:cNvPr id="5" name="Picture 4">
            <a:extLst>
              <a:ext uri="{FF2B5EF4-FFF2-40B4-BE49-F238E27FC236}">
                <a16:creationId xmlns:a16="http://schemas.microsoft.com/office/drawing/2014/main" id="{E425BF67-1C23-46A0-9BBE-1B723781E69A}"/>
              </a:ext>
            </a:extLst>
          </p:cNvPr>
          <p:cNvPicPr>
            <a:picLocks noChangeAspect="1"/>
          </p:cNvPicPr>
          <p:nvPr/>
        </p:nvPicPr>
        <p:blipFill>
          <a:blip r:embed="rId2"/>
          <a:stretch>
            <a:fillRect/>
          </a:stretch>
        </p:blipFill>
        <p:spPr>
          <a:xfrm>
            <a:off x="976095" y="2057400"/>
            <a:ext cx="4880410" cy="6858000"/>
          </a:xfrm>
          <a:prstGeom prst="rect">
            <a:avLst/>
          </a:prstGeom>
        </p:spPr>
      </p:pic>
      <p:sp>
        <p:nvSpPr>
          <p:cNvPr id="6" name="TextBox 5">
            <a:extLst>
              <a:ext uri="{FF2B5EF4-FFF2-40B4-BE49-F238E27FC236}">
                <a16:creationId xmlns:a16="http://schemas.microsoft.com/office/drawing/2014/main" id="{087507D9-70FD-4A33-B9E8-EF7C73CEFF58}"/>
              </a:ext>
            </a:extLst>
          </p:cNvPr>
          <p:cNvSpPr txBox="1"/>
          <p:nvPr/>
        </p:nvSpPr>
        <p:spPr>
          <a:xfrm>
            <a:off x="8115300" y="139700"/>
            <a:ext cx="3086999" cy="369332"/>
          </a:xfrm>
          <a:prstGeom prst="rect">
            <a:avLst/>
          </a:prstGeom>
          <a:noFill/>
        </p:spPr>
        <p:txBody>
          <a:bodyPr wrap="none" rtlCol="0">
            <a:spAutoFit/>
          </a:bodyPr>
          <a:lstStyle/>
          <a:p>
            <a:r>
              <a:rPr lang="en-US" dirty="0"/>
              <a:t>Access to public transportation</a:t>
            </a:r>
          </a:p>
        </p:txBody>
      </p:sp>
      <p:sp>
        <p:nvSpPr>
          <p:cNvPr id="7" name="TextBox 6">
            <a:extLst>
              <a:ext uri="{FF2B5EF4-FFF2-40B4-BE49-F238E27FC236}">
                <a16:creationId xmlns:a16="http://schemas.microsoft.com/office/drawing/2014/main" id="{8EB36349-CAC7-4F6F-857B-8A634A318F3A}"/>
              </a:ext>
            </a:extLst>
          </p:cNvPr>
          <p:cNvSpPr txBox="1"/>
          <p:nvPr/>
        </p:nvSpPr>
        <p:spPr>
          <a:xfrm>
            <a:off x="6610793" y="1829928"/>
            <a:ext cx="3286611" cy="646331"/>
          </a:xfrm>
          <a:prstGeom prst="rect">
            <a:avLst/>
          </a:prstGeom>
          <a:noFill/>
        </p:spPr>
        <p:txBody>
          <a:bodyPr wrap="square">
            <a:spAutoFit/>
          </a:bodyPr>
          <a:lstStyle/>
          <a:p>
            <a:r>
              <a:rPr lang="en-US" dirty="0"/>
              <a:t>https://blue.kingcounty.com/assessor/erealproperty/default.aspx</a:t>
            </a:r>
          </a:p>
        </p:txBody>
      </p:sp>
    </p:spTree>
    <p:extLst>
      <p:ext uri="{BB962C8B-B14F-4D97-AF65-F5344CB8AC3E}">
        <p14:creationId xmlns:p14="http://schemas.microsoft.com/office/powerpoint/2010/main" val="16943919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7DF911A-95CD-4A28-B5F1-1A30CCDF3A1A}"/>
              </a:ext>
            </a:extLst>
          </p:cNvPr>
          <p:cNvGrpSpPr/>
          <p:nvPr/>
        </p:nvGrpSpPr>
        <p:grpSpPr>
          <a:xfrm>
            <a:off x="2752725" y="414337"/>
            <a:ext cx="6686550" cy="6029325"/>
            <a:chOff x="2752725" y="414337"/>
            <a:chExt cx="6686550" cy="6029325"/>
          </a:xfrm>
        </p:grpSpPr>
        <p:pic>
          <p:nvPicPr>
            <p:cNvPr id="2" name="Picture 1">
              <a:extLst>
                <a:ext uri="{FF2B5EF4-FFF2-40B4-BE49-F238E27FC236}">
                  <a16:creationId xmlns:a16="http://schemas.microsoft.com/office/drawing/2014/main" id="{AFC791EA-1645-4605-9F30-9BE6286518D6}"/>
                </a:ext>
              </a:extLst>
            </p:cNvPr>
            <p:cNvPicPr>
              <a:picLocks noChangeAspect="1"/>
            </p:cNvPicPr>
            <p:nvPr/>
          </p:nvPicPr>
          <p:blipFill>
            <a:blip r:embed="rId2"/>
            <a:stretch>
              <a:fillRect/>
            </a:stretch>
          </p:blipFill>
          <p:spPr>
            <a:xfrm>
              <a:off x="2752725" y="414337"/>
              <a:ext cx="6686550" cy="6029325"/>
            </a:xfrm>
            <a:prstGeom prst="rect">
              <a:avLst/>
            </a:prstGeom>
          </p:spPr>
        </p:pic>
        <p:pic>
          <p:nvPicPr>
            <p:cNvPr id="3" name="Picture 2">
              <a:extLst>
                <a:ext uri="{FF2B5EF4-FFF2-40B4-BE49-F238E27FC236}">
                  <a16:creationId xmlns:a16="http://schemas.microsoft.com/office/drawing/2014/main" id="{57D40118-254B-43DA-AB1D-BCFE681B982D}"/>
                </a:ext>
              </a:extLst>
            </p:cNvPr>
            <p:cNvPicPr>
              <a:picLocks noChangeAspect="1"/>
            </p:cNvPicPr>
            <p:nvPr/>
          </p:nvPicPr>
          <p:blipFill>
            <a:blip r:embed="rId3"/>
            <a:stretch>
              <a:fillRect/>
            </a:stretch>
          </p:blipFill>
          <p:spPr>
            <a:xfrm>
              <a:off x="2954744" y="414337"/>
              <a:ext cx="1829908" cy="457200"/>
            </a:xfrm>
            <a:prstGeom prst="rect">
              <a:avLst/>
            </a:prstGeom>
          </p:spPr>
        </p:pic>
      </p:grpSp>
    </p:spTree>
    <p:extLst>
      <p:ext uri="{BB962C8B-B14F-4D97-AF65-F5344CB8AC3E}">
        <p14:creationId xmlns:p14="http://schemas.microsoft.com/office/powerpoint/2010/main" val="3431902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A9422F-354B-42B6-9113-A95ACDB92830}"/>
              </a:ext>
            </a:extLst>
          </p:cNvPr>
          <p:cNvSpPr txBox="1"/>
          <p:nvPr/>
        </p:nvSpPr>
        <p:spPr>
          <a:xfrm>
            <a:off x="267702" y="290446"/>
            <a:ext cx="6093994" cy="646331"/>
          </a:xfrm>
          <a:prstGeom prst="rect">
            <a:avLst/>
          </a:prstGeom>
          <a:noFill/>
        </p:spPr>
        <p:txBody>
          <a:bodyPr wrap="square">
            <a:spAutoFit/>
          </a:bodyPr>
          <a:lstStyle/>
          <a:p>
            <a:r>
              <a:rPr lang="en-US" dirty="0"/>
              <a:t>https://www.nar.realtor/research-and-statistics/housing-statistics</a:t>
            </a:r>
          </a:p>
        </p:txBody>
      </p:sp>
      <p:pic>
        <p:nvPicPr>
          <p:cNvPr id="4" name="Picture 3">
            <a:extLst>
              <a:ext uri="{FF2B5EF4-FFF2-40B4-BE49-F238E27FC236}">
                <a16:creationId xmlns:a16="http://schemas.microsoft.com/office/drawing/2014/main" id="{F68D7F7B-1536-4A05-B89F-F545CC327DB5}"/>
              </a:ext>
            </a:extLst>
          </p:cNvPr>
          <p:cNvPicPr>
            <a:picLocks noChangeAspect="1"/>
          </p:cNvPicPr>
          <p:nvPr/>
        </p:nvPicPr>
        <p:blipFill>
          <a:blip r:embed="rId2"/>
          <a:stretch>
            <a:fillRect/>
          </a:stretch>
        </p:blipFill>
        <p:spPr>
          <a:xfrm>
            <a:off x="417424" y="1672389"/>
            <a:ext cx="5038043" cy="4632158"/>
          </a:xfrm>
          <a:prstGeom prst="rect">
            <a:avLst/>
          </a:prstGeom>
        </p:spPr>
      </p:pic>
      <p:pic>
        <p:nvPicPr>
          <p:cNvPr id="5" name="Picture 4">
            <a:extLst>
              <a:ext uri="{FF2B5EF4-FFF2-40B4-BE49-F238E27FC236}">
                <a16:creationId xmlns:a16="http://schemas.microsoft.com/office/drawing/2014/main" id="{216D5F40-E5AF-4430-9753-2AE7AB8305E5}"/>
              </a:ext>
            </a:extLst>
          </p:cNvPr>
          <p:cNvPicPr>
            <a:picLocks noChangeAspect="1"/>
          </p:cNvPicPr>
          <p:nvPr/>
        </p:nvPicPr>
        <p:blipFill>
          <a:blip r:embed="rId3"/>
          <a:stretch>
            <a:fillRect/>
          </a:stretch>
        </p:blipFill>
        <p:spPr>
          <a:xfrm>
            <a:off x="6096000" y="1589567"/>
            <a:ext cx="5409141" cy="4391526"/>
          </a:xfrm>
          <a:prstGeom prst="rect">
            <a:avLst/>
          </a:prstGeom>
        </p:spPr>
      </p:pic>
      <p:pic>
        <p:nvPicPr>
          <p:cNvPr id="6" name="Picture 5">
            <a:extLst>
              <a:ext uri="{FF2B5EF4-FFF2-40B4-BE49-F238E27FC236}">
                <a16:creationId xmlns:a16="http://schemas.microsoft.com/office/drawing/2014/main" id="{81F16AC9-466B-45EC-B696-3469232C7B8B}"/>
              </a:ext>
            </a:extLst>
          </p:cNvPr>
          <p:cNvPicPr>
            <a:picLocks noChangeAspect="1"/>
          </p:cNvPicPr>
          <p:nvPr/>
        </p:nvPicPr>
        <p:blipFill>
          <a:blip r:embed="rId4"/>
          <a:stretch>
            <a:fillRect/>
          </a:stretch>
        </p:blipFill>
        <p:spPr>
          <a:xfrm>
            <a:off x="7666371" y="15791"/>
            <a:ext cx="3019425" cy="714375"/>
          </a:xfrm>
          <a:prstGeom prst="rect">
            <a:avLst/>
          </a:prstGeom>
        </p:spPr>
      </p:pic>
      <p:sp>
        <p:nvSpPr>
          <p:cNvPr id="7" name="TextBox 6">
            <a:extLst>
              <a:ext uri="{FF2B5EF4-FFF2-40B4-BE49-F238E27FC236}">
                <a16:creationId xmlns:a16="http://schemas.microsoft.com/office/drawing/2014/main" id="{525BCE5A-ADB4-4B40-9789-71ADD957F859}"/>
              </a:ext>
            </a:extLst>
          </p:cNvPr>
          <p:cNvSpPr txBox="1"/>
          <p:nvPr/>
        </p:nvSpPr>
        <p:spPr>
          <a:xfrm>
            <a:off x="6003524" y="1198290"/>
            <a:ext cx="6094520" cy="369332"/>
          </a:xfrm>
          <a:prstGeom prst="rect">
            <a:avLst/>
          </a:prstGeom>
          <a:noFill/>
        </p:spPr>
        <p:txBody>
          <a:bodyPr wrap="square">
            <a:spAutoFit/>
          </a:bodyPr>
          <a:lstStyle/>
          <a:p>
            <a:r>
              <a:rPr lang="en-US" dirty="0"/>
              <a:t>https://www.realtor.com/research/reports/hottest-markets/</a:t>
            </a:r>
          </a:p>
        </p:txBody>
      </p:sp>
      <p:pic>
        <p:nvPicPr>
          <p:cNvPr id="8" name="Picture 7">
            <a:extLst>
              <a:ext uri="{FF2B5EF4-FFF2-40B4-BE49-F238E27FC236}">
                <a16:creationId xmlns:a16="http://schemas.microsoft.com/office/drawing/2014/main" id="{C81C9538-3B25-402F-997F-F96C2CB4F885}"/>
              </a:ext>
            </a:extLst>
          </p:cNvPr>
          <p:cNvPicPr>
            <a:picLocks noChangeAspect="1"/>
          </p:cNvPicPr>
          <p:nvPr/>
        </p:nvPicPr>
        <p:blipFill>
          <a:blip r:embed="rId5"/>
          <a:stretch>
            <a:fillRect/>
          </a:stretch>
        </p:blipFill>
        <p:spPr>
          <a:xfrm>
            <a:off x="1521993" y="2386030"/>
            <a:ext cx="5344962" cy="4471970"/>
          </a:xfrm>
          <a:prstGeom prst="rect">
            <a:avLst/>
          </a:prstGeom>
        </p:spPr>
      </p:pic>
    </p:spTree>
    <p:extLst>
      <p:ext uri="{BB962C8B-B14F-4D97-AF65-F5344CB8AC3E}">
        <p14:creationId xmlns:p14="http://schemas.microsoft.com/office/powerpoint/2010/main" val="314089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DC20DB3-4F8E-4882-9691-67AC6D821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79" y="1972490"/>
            <a:ext cx="3859807" cy="284033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2A7BE2B-CBE1-40D6-9AFE-FF5183D92CE7}"/>
              </a:ext>
            </a:extLst>
          </p:cNvPr>
          <p:cNvSpPr>
            <a:spLocks noGrp="1"/>
          </p:cNvSpPr>
          <p:nvPr>
            <p:ph idx="1"/>
          </p:nvPr>
        </p:nvSpPr>
        <p:spPr>
          <a:xfrm>
            <a:off x="169461" y="1082667"/>
            <a:ext cx="3602440" cy="809633"/>
          </a:xfrm>
        </p:spPr>
        <p:txBody>
          <a:bodyPr>
            <a:normAutofit/>
          </a:bodyPr>
          <a:lstStyle/>
          <a:p>
            <a:r>
              <a:rPr lang="en-US" sz="2400" dirty="0">
                <a:solidFill>
                  <a:srgbClr val="C00000"/>
                </a:solidFill>
                <a:latin typeface="Ink Free" panose="03080402000500000000" pitchFamily="66" charset="0"/>
                <a:ea typeface="+mj-ea"/>
                <a:cs typeface="+mj-cs"/>
              </a:rPr>
              <a:t># Main-Level Finished Square Feet</a:t>
            </a:r>
            <a:endParaRPr lang="en-US" sz="2000" dirty="0">
              <a:latin typeface="Century Gothic" panose="020B0502020202020204" pitchFamily="34" charset="0"/>
            </a:endParaRPr>
          </a:p>
          <a:p>
            <a:endParaRPr lang="en-US" sz="2000" dirty="0">
              <a:latin typeface="Century Gothic" panose="020B0502020202020204" pitchFamily="34" charset="0"/>
            </a:endParaRPr>
          </a:p>
          <a:p>
            <a:endParaRPr lang="en-US" sz="2000" dirty="0">
              <a:latin typeface="Century Gothic" panose="020B0502020202020204" pitchFamily="34" charset="0"/>
            </a:endParaRPr>
          </a:p>
          <a:p>
            <a:endParaRPr lang="en-US" sz="2000" dirty="0">
              <a:latin typeface="Century Gothic" panose="020B0502020202020204" pitchFamily="34" charset="0"/>
            </a:endParaRPr>
          </a:p>
          <a:p>
            <a:endParaRPr lang="en-US" sz="2000" dirty="0">
              <a:latin typeface="Century Gothic" panose="020B0502020202020204" pitchFamily="34" charset="0"/>
            </a:endParaRPr>
          </a:p>
        </p:txBody>
      </p:sp>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0"/>
            <a:ext cx="11402291" cy="539750"/>
          </a:xfrm>
        </p:spPr>
        <p:txBody>
          <a:bodyPr>
            <a:noAutofit/>
          </a:bodyPr>
          <a:lstStyle/>
          <a:p>
            <a:r>
              <a:rPr lang="en-US" sz="3200" dirty="0">
                <a:latin typeface="Century Gothic" panose="020B0502020202020204" pitchFamily="34" charset="0"/>
              </a:rPr>
              <a:t>Recommendation -1 </a:t>
            </a:r>
            <a:r>
              <a:rPr lang="en-US" sz="3200" dirty="0">
                <a:solidFill>
                  <a:srgbClr val="79BC4E"/>
                </a:solidFill>
                <a:latin typeface="Ink Free" panose="03080402000500000000" pitchFamily="66" charset="0"/>
              </a:rPr>
              <a:t>Augmenting “Controllable” Features</a:t>
            </a:r>
          </a:p>
        </p:txBody>
      </p:sp>
      <p:sp>
        <p:nvSpPr>
          <p:cNvPr id="10" name="Content Placeholder 2">
            <a:extLst>
              <a:ext uri="{FF2B5EF4-FFF2-40B4-BE49-F238E27FC236}">
                <a16:creationId xmlns:a16="http://schemas.microsoft.com/office/drawing/2014/main" id="{B015986C-B071-4231-9B57-7DA82E3DF5E3}"/>
              </a:ext>
            </a:extLst>
          </p:cNvPr>
          <p:cNvSpPr txBox="1">
            <a:spLocks/>
          </p:cNvSpPr>
          <p:nvPr/>
        </p:nvSpPr>
        <p:spPr>
          <a:xfrm>
            <a:off x="6563322" y="1082668"/>
            <a:ext cx="4524375" cy="677281"/>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400">
                <a:solidFill>
                  <a:srgbClr val="C00000"/>
                </a:solidFill>
                <a:latin typeface="Ink Free" panose="03080402000500000000" pitchFamily="66" charset="0"/>
                <a:ea typeface="+mj-ea"/>
                <a:cs typeface="+mj-cs"/>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Grade “Specialness” of Home</a:t>
            </a:r>
          </a:p>
          <a:p>
            <a:endParaRPr lang="en-US" dirty="0"/>
          </a:p>
          <a:p>
            <a:endParaRPr lang="en-US" dirty="0"/>
          </a:p>
          <a:p>
            <a:endParaRPr lang="en-US" dirty="0"/>
          </a:p>
          <a:p>
            <a:endParaRPr lang="en-US" dirty="0"/>
          </a:p>
        </p:txBody>
      </p:sp>
      <p:sp>
        <p:nvSpPr>
          <p:cNvPr id="8" name="TextBox 7">
            <a:extLst>
              <a:ext uri="{FF2B5EF4-FFF2-40B4-BE49-F238E27FC236}">
                <a16:creationId xmlns:a16="http://schemas.microsoft.com/office/drawing/2014/main" id="{EC822C0F-C211-4FF9-9F90-9D538CD30016}"/>
              </a:ext>
            </a:extLst>
          </p:cNvPr>
          <p:cNvSpPr txBox="1"/>
          <p:nvPr/>
        </p:nvSpPr>
        <p:spPr>
          <a:xfrm>
            <a:off x="7111582" y="5259454"/>
            <a:ext cx="4396778" cy="923330"/>
          </a:xfrm>
          <a:prstGeom prst="rect">
            <a:avLst/>
          </a:prstGeom>
          <a:noFill/>
        </p:spPr>
        <p:txBody>
          <a:bodyPr wrap="square" rtlCol="0">
            <a:spAutoFit/>
          </a:bodyPr>
          <a:lstStyle>
            <a:defPPr>
              <a:defRPr lang="en-US"/>
            </a:defPPr>
            <a:lvl1pPr>
              <a:defRPr>
                <a:latin typeface="Century Gothic" panose="020B0502020202020204" pitchFamily="34" charset="0"/>
              </a:defRPr>
            </a:lvl1pPr>
          </a:lstStyle>
          <a:p>
            <a:r>
              <a:rPr lang="en-US" dirty="0"/>
              <a:t>On Average, improving grade by one increment can lead to over $22K increase in home prices</a:t>
            </a:r>
          </a:p>
        </p:txBody>
      </p:sp>
      <p:cxnSp>
        <p:nvCxnSpPr>
          <p:cNvPr id="9" name="Straight Arrow Connector 8">
            <a:extLst>
              <a:ext uri="{FF2B5EF4-FFF2-40B4-BE49-F238E27FC236}">
                <a16:creationId xmlns:a16="http://schemas.microsoft.com/office/drawing/2014/main" id="{2B0AE9BA-CC00-4742-86A9-2C71127449D1}"/>
              </a:ext>
            </a:extLst>
          </p:cNvPr>
          <p:cNvCxnSpPr>
            <a:cxnSpLocks/>
          </p:cNvCxnSpPr>
          <p:nvPr/>
        </p:nvCxnSpPr>
        <p:spPr>
          <a:xfrm flipV="1">
            <a:off x="4330700" y="2130597"/>
            <a:ext cx="363135" cy="460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A99C7FF-D107-4295-BA59-BE2312C075C5}"/>
              </a:ext>
            </a:extLst>
          </p:cNvPr>
          <p:cNvSpPr txBox="1"/>
          <p:nvPr/>
        </p:nvSpPr>
        <p:spPr>
          <a:xfrm>
            <a:off x="4029267" y="1207267"/>
            <a:ext cx="2032001" cy="923330"/>
          </a:xfrm>
          <a:prstGeom prst="rect">
            <a:avLst/>
          </a:prstGeom>
          <a:noFill/>
        </p:spPr>
        <p:txBody>
          <a:bodyPr wrap="square" rtlCol="0">
            <a:spAutoFit/>
          </a:bodyPr>
          <a:lstStyle/>
          <a:p>
            <a:r>
              <a:rPr lang="en-US" dirty="0"/>
              <a:t>Opportunity to add hue - &gt; 1000 basement, less</a:t>
            </a:r>
          </a:p>
        </p:txBody>
      </p:sp>
      <p:sp>
        <p:nvSpPr>
          <p:cNvPr id="15" name="TextBox 14">
            <a:extLst>
              <a:ext uri="{FF2B5EF4-FFF2-40B4-BE49-F238E27FC236}">
                <a16:creationId xmlns:a16="http://schemas.microsoft.com/office/drawing/2014/main" id="{2DFC3C99-7371-45AB-8D96-F7BCF2190F3F}"/>
              </a:ext>
            </a:extLst>
          </p:cNvPr>
          <p:cNvSpPr txBox="1"/>
          <p:nvPr/>
        </p:nvSpPr>
        <p:spPr>
          <a:xfrm>
            <a:off x="6929406" y="10367595"/>
            <a:ext cx="364352" cy="1477328"/>
          </a:xfrm>
          <a:prstGeom prst="rect">
            <a:avLst/>
          </a:prstGeom>
          <a:noFill/>
        </p:spPr>
        <p:txBody>
          <a:bodyPr wrap="square" rtlCol="0">
            <a:spAutoFit/>
          </a:bodyPr>
          <a:lstStyle/>
          <a:p>
            <a:r>
              <a:rPr lang="en-US" dirty="0" err="1"/>
              <a:t>Sadv</a:t>
            </a:r>
            <a:endParaRPr lang="en-US" dirty="0"/>
          </a:p>
          <a:p>
            <a:endParaRPr lang="en-US" dirty="0"/>
          </a:p>
        </p:txBody>
      </p:sp>
      <p:sp>
        <p:nvSpPr>
          <p:cNvPr id="19" name="TextBox 18">
            <a:extLst>
              <a:ext uri="{FF2B5EF4-FFF2-40B4-BE49-F238E27FC236}">
                <a16:creationId xmlns:a16="http://schemas.microsoft.com/office/drawing/2014/main" id="{0FC9B32B-68DE-4CE2-8E0D-88AF59A1921A}"/>
              </a:ext>
            </a:extLst>
          </p:cNvPr>
          <p:cNvSpPr txBox="1"/>
          <p:nvPr/>
        </p:nvSpPr>
        <p:spPr>
          <a:xfrm>
            <a:off x="245653" y="6182784"/>
            <a:ext cx="1287532" cy="369332"/>
          </a:xfrm>
          <a:prstGeom prst="rect">
            <a:avLst/>
          </a:prstGeom>
          <a:noFill/>
        </p:spPr>
        <p:txBody>
          <a:bodyPr wrap="none" rtlCol="0">
            <a:spAutoFit/>
          </a:bodyPr>
          <a:lstStyle/>
          <a:p>
            <a:r>
              <a:rPr kumimoji="0" lang="en-US" altLang="en-US" sz="1800" b="0" i="0" u="none" strike="noStrike" cap="none" normalizeH="0" baseline="0" dirty="0">
                <a:ln>
                  <a:noFill/>
                </a:ln>
                <a:solidFill>
                  <a:srgbClr val="000000"/>
                </a:solidFill>
                <a:effectLst/>
                <a:latin typeface="Courier New" panose="02070309020205020404" pitchFamily="49" charset="0"/>
              </a:rPr>
              <a:t>$362,807</a:t>
            </a:r>
            <a:endParaRPr lang="en-US" dirty="0"/>
          </a:p>
        </p:txBody>
      </p:sp>
      <p:sp>
        <p:nvSpPr>
          <p:cNvPr id="23" name="TextBox 22">
            <a:extLst>
              <a:ext uri="{FF2B5EF4-FFF2-40B4-BE49-F238E27FC236}">
                <a16:creationId xmlns:a16="http://schemas.microsoft.com/office/drawing/2014/main" id="{B0A75D29-AE22-4C5C-932F-5DDE98AD8A73}"/>
              </a:ext>
            </a:extLst>
          </p:cNvPr>
          <p:cNvSpPr txBox="1"/>
          <p:nvPr/>
        </p:nvSpPr>
        <p:spPr>
          <a:xfrm>
            <a:off x="2649496" y="6153047"/>
            <a:ext cx="1287532" cy="369332"/>
          </a:xfrm>
          <a:prstGeom prst="rect">
            <a:avLst/>
          </a:prstGeom>
          <a:noFill/>
        </p:spPr>
        <p:txBody>
          <a:bodyPr wrap="none" rtlCol="0">
            <a:spAutoFit/>
          </a:bodyPr>
          <a:lstStyle/>
          <a:p>
            <a:r>
              <a:rPr kumimoji="0" lang="en-US" altLang="en-US" sz="1800" b="0" i="0" u="none" strike="noStrike" cap="none" normalizeH="0" baseline="0" dirty="0">
                <a:ln>
                  <a:noFill/>
                </a:ln>
                <a:solidFill>
                  <a:srgbClr val="000000"/>
                </a:solidFill>
                <a:effectLst/>
                <a:latin typeface="Courier New" panose="02070309020205020404" pitchFamily="49" charset="0"/>
              </a:rPr>
              <a:t>$366,606</a:t>
            </a:r>
            <a:endParaRPr lang="en-US" dirty="0"/>
          </a:p>
        </p:txBody>
      </p:sp>
      <p:sp>
        <p:nvSpPr>
          <p:cNvPr id="22" name="TextBox 21">
            <a:extLst>
              <a:ext uri="{FF2B5EF4-FFF2-40B4-BE49-F238E27FC236}">
                <a16:creationId xmlns:a16="http://schemas.microsoft.com/office/drawing/2014/main" id="{3DDC6765-D730-4175-8238-B142DA27ACF1}"/>
              </a:ext>
            </a:extLst>
          </p:cNvPr>
          <p:cNvSpPr txBox="1"/>
          <p:nvPr/>
        </p:nvSpPr>
        <p:spPr>
          <a:xfrm>
            <a:off x="318546" y="5034124"/>
            <a:ext cx="4012154" cy="923330"/>
          </a:xfrm>
          <a:prstGeom prst="rect">
            <a:avLst/>
          </a:prstGeom>
          <a:noFill/>
        </p:spPr>
        <p:txBody>
          <a:bodyPr wrap="square" rtlCol="0">
            <a:spAutoFit/>
          </a:bodyPr>
          <a:lstStyle/>
          <a:p>
            <a:r>
              <a:rPr lang="en-US" dirty="0">
                <a:latin typeface="Century Gothic" panose="020B0502020202020204" pitchFamily="34" charset="0"/>
              </a:rPr>
              <a:t>100 Additional Square Feet = Increase in price by ~ $4000 increase in sale price </a:t>
            </a:r>
          </a:p>
        </p:txBody>
      </p:sp>
      <p:sp>
        <p:nvSpPr>
          <p:cNvPr id="24" name="Arrow: Right 23">
            <a:extLst>
              <a:ext uri="{FF2B5EF4-FFF2-40B4-BE49-F238E27FC236}">
                <a16:creationId xmlns:a16="http://schemas.microsoft.com/office/drawing/2014/main" id="{7CE763A5-8E77-41B6-9C10-8ABCB8AF6B56}"/>
              </a:ext>
            </a:extLst>
          </p:cNvPr>
          <p:cNvSpPr/>
          <p:nvPr/>
        </p:nvSpPr>
        <p:spPr>
          <a:xfrm>
            <a:off x="1703990" y="6229247"/>
            <a:ext cx="774700" cy="276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3CB92E9-EA6C-4B21-B10A-4CF540F5A605}"/>
              </a:ext>
            </a:extLst>
          </p:cNvPr>
          <p:cNvSpPr txBox="1"/>
          <p:nvPr/>
        </p:nvSpPr>
        <p:spPr>
          <a:xfrm>
            <a:off x="385413" y="6408114"/>
            <a:ext cx="853119" cy="369332"/>
          </a:xfrm>
          <a:prstGeom prst="rect">
            <a:avLst/>
          </a:prstGeom>
          <a:noFill/>
        </p:spPr>
        <p:txBody>
          <a:bodyPr wrap="none" rtlCol="0">
            <a:spAutoFit/>
          </a:bodyPr>
          <a:lstStyle/>
          <a:p>
            <a:r>
              <a:rPr lang="en-US" dirty="0"/>
              <a:t>1382 ft</a:t>
            </a:r>
          </a:p>
        </p:txBody>
      </p:sp>
      <p:sp>
        <p:nvSpPr>
          <p:cNvPr id="27" name="TextBox 26">
            <a:extLst>
              <a:ext uri="{FF2B5EF4-FFF2-40B4-BE49-F238E27FC236}">
                <a16:creationId xmlns:a16="http://schemas.microsoft.com/office/drawing/2014/main" id="{51047D75-789B-40DE-9A79-0EEDF2265F0A}"/>
              </a:ext>
            </a:extLst>
          </p:cNvPr>
          <p:cNvSpPr txBox="1"/>
          <p:nvPr/>
        </p:nvSpPr>
        <p:spPr>
          <a:xfrm>
            <a:off x="2649495" y="6417216"/>
            <a:ext cx="800219" cy="369332"/>
          </a:xfrm>
          <a:prstGeom prst="rect">
            <a:avLst/>
          </a:prstGeom>
          <a:noFill/>
        </p:spPr>
        <p:txBody>
          <a:bodyPr wrap="none" rtlCol="0">
            <a:spAutoFit/>
          </a:bodyPr>
          <a:lstStyle/>
          <a:p>
            <a:r>
              <a:rPr lang="en-US" dirty="0"/>
              <a:t>1482ft</a:t>
            </a:r>
          </a:p>
        </p:txBody>
      </p:sp>
      <p:pic>
        <p:nvPicPr>
          <p:cNvPr id="1036" name="Picture 12">
            <a:extLst>
              <a:ext uri="{FF2B5EF4-FFF2-40B4-BE49-F238E27FC236}">
                <a16:creationId xmlns:a16="http://schemas.microsoft.com/office/drawing/2014/main" id="{FB0281D4-6BCF-4E5A-976B-D47A92F6B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7912" y="2177906"/>
            <a:ext cx="3138171" cy="28403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84D45037-4EE3-41A1-B58C-7D1940FDF3F1}"/>
              </a:ext>
            </a:extLst>
          </p:cNvPr>
          <p:cNvSpPr txBox="1"/>
          <p:nvPr/>
        </p:nvSpPr>
        <p:spPr>
          <a:xfrm>
            <a:off x="7037935" y="6320986"/>
            <a:ext cx="1287532" cy="369332"/>
          </a:xfrm>
          <a:prstGeom prst="rect">
            <a:avLst/>
          </a:prstGeom>
          <a:noFill/>
        </p:spPr>
        <p:txBody>
          <a:bodyPr wrap="none" rtlCol="0">
            <a:spAutoFit/>
          </a:bodyPr>
          <a:lstStyle/>
          <a:p>
            <a:r>
              <a:rPr kumimoji="0" lang="en-US" altLang="en-US" sz="1800" b="0" i="0" u="none" strike="noStrike" cap="none" normalizeH="0" baseline="0" dirty="0">
                <a:ln>
                  <a:noFill/>
                </a:ln>
                <a:solidFill>
                  <a:srgbClr val="000000"/>
                </a:solidFill>
                <a:effectLst/>
                <a:latin typeface="Courier New" panose="02070309020205020404" pitchFamily="49" charset="0"/>
              </a:rPr>
              <a:t>$362,807</a:t>
            </a:r>
            <a:endParaRPr lang="en-US" dirty="0"/>
          </a:p>
        </p:txBody>
      </p:sp>
      <p:sp>
        <p:nvSpPr>
          <p:cNvPr id="32" name="TextBox 31">
            <a:extLst>
              <a:ext uri="{FF2B5EF4-FFF2-40B4-BE49-F238E27FC236}">
                <a16:creationId xmlns:a16="http://schemas.microsoft.com/office/drawing/2014/main" id="{BD4C22C0-6630-4B35-B1FC-5F125A115604}"/>
              </a:ext>
            </a:extLst>
          </p:cNvPr>
          <p:cNvSpPr txBox="1"/>
          <p:nvPr/>
        </p:nvSpPr>
        <p:spPr>
          <a:xfrm>
            <a:off x="9441778" y="6291249"/>
            <a:ext cx="1149674" cy="369332"/>
          </a:xfrm>
          <a:prstGeom prst="rect">
            <a:avLst/>
          </a:prstGeom>
          <a:noFill/>
        </p:spPr>
        <p:txBody>
          <a:bodyPr wrap="none" rtlCol="0">
            <a:spAutoFit/>
          </a:bodyPr>
          <a:lstStyle/>
          <a:p>
            <a:r>
              <a:rPr kumimoji="0" lang="en-US" altLang="en-US" sz="1800" b="0" i="0" u="none" strike="noStrike" cap="none" normalizeH="0" baseline="0" dirty="0">
                <a:ln>
                  <a:noFill/>
                </a:ln>
                <a:solidFill>
                  <a:srgbClr val="000000"/>
                </a:solidFill>
                <a:effectLst/>
                <a:latin typeface="Courier New" panose="02070309020205020404" pitchFamily="49" charset="0"/>
              </a:rPr>
              <a:t>$385454</a:t>
            </a:r>
            <a:endParaRPr lang="en-US" dirty="0"/>
          </a:p>
        </p:txBody>
      </p:sp>
      <p:sp>
        <p:nvSpPr>
          <p:cNvPr id="33" name="Arrow: Right 32">
            <a:extLst>
              <a:ext uri="{FF2B5EF4-FFF2-40B4-BE49-F238E27FC236}">
                <a16:creationId xmlns:a16="http://schemas.microsoft.com/office/drawing/2014/main" id="{76E961C3-AF44-4682-BE98-EE424F51FF3D}"/>
              </a:ext>
            </a:extLst>
          </p:cNvPr>
          <p:cNvSpPr/>
          <p:nvPr/>
        </p:nvSpPr>
        <p:spPr>
          <a:xfrm>
            <a:off x="8496272" y="6367449"/>
            <a:ext cx="774700" cy="2764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366089F-5561-4C5C-BC9E-344125E234D1}"/>
              </a:ext>
            </a:extLst>
          </p:cNvPr>
          <p:cNvSpPr txBox="1"/>
          <p:nvPr/>
        </p:nvSpPr>
        <p:spPr>
          <a:xfrm>
            <a:off x="7351472" y="6575278"/>
            <a:ext cx="923714" cy="369332"/>
          </a:xfrm>
          <a:prstGeom prst="rect">
            <a:avLst/>
          </a:prstGeom>
          <a:noFill/>
        </p:spPr>
        <p:txBody>
          <a:bodyPr wrap="none" rtlCol="0">
            <a:spAutoFit/>
          </a:bodyPr>
          <a:lstStyle/>
          <a:p>
            <a:r>
              <a:rPr lang="en-US" dirty="0"/>
              <a:t>Grade 7</a:t>
            </a:r>
          </a:p>
        </p:txBody>
      </p:sp>
      <p:sp>
        <p:nvSpPr>
          <p:cNvPr id="36" name="TextBox 35">
            <a:extLst>
              <a:ext uri="{FF2B5EF4-FFF2-40B4-BE49-F238E27FC236}">
                <a16:creationId xmlns:a16="http://schemas.microsoft.com/office/drawing/2014/main" id="{1F336DB9-DC76-4B31-ABC2-40F5C260B0D5}"/>
              </a:ext>
            </a:extLst>
          </p:cNvPr>
          <p:cNvSpPr txBox="1"/>
          <p:nvPr/>
        </p:nvSpPr>
        <p:spPr>
          <a:xfrm>
            <a:off x="9574226" y="6552116"/>
            <a:ext cx="923714" cy="369332"/>
          </a:xfrm>
          <a:prstGeom prst="rect">
            <a:avLst/>
          </a:prstGeom>
          <a:noFill/>
        </p:spPr>
        <p:txBody>
          <a:bodyPr wrap="none" rtlCol="0">
            <a:spAutoFit/>
          </a:bodyPr>
          <a:lstStyle/>
          <a:p>
            <a:r>
              <a:rPr lang="en-US" dirty="0"/>
              <a:t>Grade 8</a:t>
            </a:r>
          </a:p>
        </p:txBody>
      </p:sp>
    </p:spTree>
    <p:extLst>
      <p:ext uri="{BB962C8B-B14F-4D97-AF65-F5344CB8AC3E}">
        <p14:creationId xmlns:p14="http://schemas.microsoft.com/office/powerpoint/2010/main" val="34754274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6543BF-809E-4581-8806-C2D44F7EE1F1}"/>
              </a:ext>
            </a:extLst>
          </p:cNvPr>
          <p:cNvPicPr>
            <a:picLocks noChangeAspect="1"/>
          </p:cNvPicPr>
          <p:nvPr/>
        </p:nvPicPr>
        <p:blipFill>
          <a:blip r:embed="rId2"/>
          <a:stretch>
            <a:fillRect/>
          </a:stretch>
        </p:blipFill>
        <p:spPr>
          <a:xfrm>
            <a:off x="152046" y="1212573"/>
            <a:ext cx="8506735" cy="5516217"/>
          </a:xfrm>
          <a:prstGeom prst="rect">
            <a:avLst/>
          </a:prstGeom>
        </p:spPr>
      </p:pic>
      <p:sp>
        <p:nvSpPr>
          <p:cNvPr id="4" name="TextBox 3">
            <a:extLst>
              <a:ext uri="{FF2B5EF4-FFF2-40B4-BE49-F238E27FC236}">
                <a16:creationId xmlns:a16="http://schemas.microsoft.com/office/drawing/2014/main" id="{E28092CF-D37B-48E5-960E-453B6A9118EF}"/>
              </a:ext>
            </a:extLst>
          </p:cNvPr>
          <p:cNvSpPr txBox="1"/>
          <p:nvPr/>
        </p:nvSpPr>
        <p:spPr>
          <a:xfrm>
            <a:off x="279502" y="0"/>
            <a:ext cx="6097656" cy="646331"/>
          </a:xfrm>
          <a:prstGeom prst="rect">
            <a:avLst/>
          </a:prstGeom>
          <a:noFill/>
        </p:spPr>
        <p:txBody>
          <a:bodyPr wrap="square">
            <a:spAutoFit/>
          </a:bodyPr>
          <a:lstStyle/>
          <a:p>
            <a:r>
              <a:rPr lang="en-US" dirty="0"/>
              <a:t>https://www.schooldigger.com/go/WA/search.aspx?searchtype=11&amp;zip=98045&amp;lat=47.48378995&amp;long=-121.713812448019</a:t>
            </a:r>
          </a:p>
        </p:txBody>
      </p:sp>
    </p:spTree>
    <p:extLst>
      <p:ext uri="{BB962C8B-B14F-4D97-AF65-F5344CB8AC3E}">
        <p14:creationId xmlns:p14="http://schemas.microsoft.com/office/powerpoint/2010/main" val="3236462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1C9F95-717B-4525-A7CF-D63B162FC050}"/>
              </a:ext>
            </a:extLst>
          </p:cNvPr>
          <p:cNvSpPr txBox="1"/>
          <p:nvPr/>
        </p:nvSpPr>
        <p:spPr>
          <a:xfrm>
            <a:off x="303797" y="194193"/>
            <a:ext cx="6093994" cy="646331"/>
          </a:xfrm>
          <a:prstGeom prst="rect">
            <a:avLst/>
          </a:prstGeom>
          <a:noFill/>
        </p:spPr>
        <p:txBody>
          <a:bodyPr wrap="square">
            <a:spAutoFit/>
          </a:bodyPr>
          <a:lstStyle/>
          <a:p>
            <a:r>
              <a:rPr lang="en-US" dirty="0"/>
              <a:t>https://247wallst.com/special-report/2013/04/23/the-most-popular-home-improvements/2/</a:t>
            </a:r>
          </a:p>
        </p:txBody>
      </p:sp>
      <p:sp>
        <p:nvSpPr>
          <p:cNvPr id="5" name="TextBox 4">
            <a:extLst>
              <a:ext uri="{FF2B5EF4-FFF2-40B4-BE49-F238E27FC236}">
                <a16:creationId xmlns:a16="http://schemas.microsoft.com/office/drawing/2014/main" id="{F30F1651-A030-46FA-81A7-2731D39377D5}"/>
              </a:ext>
            </a:extLst>
          </p:cNvPr>
          <p:cNvSpPr txBox="1"/>
          <p:nvPr/>
        </p:nvSpPr>
        <p:spPr>
          <a:xfrm>
            <a:off x="6397791" y="410761"/>
            <a:ext cx="6093994" cy="646331"/>
          </a:xfrm>
          <a:prstGeom prst="rect">
            <a:avLst/>
          </a:prstGeom>
          <a:noFill/>
        </p:spPr>
        <p:txBody>
          <a:bodyPr wrap="square">
            <a:spAutoFit/>
          </a:bodyPr>
          <a:lstStyle/>
          <a:p>
            <a:r>
              <a:rPr lang="en-US" dirty="0"/>
              <a:t>https://www.usatoday.com/story/money/personalfinance/2013/04/28/24-7-home-features/2106203/</a:t>
            </a:r>
          </a:p>
        </p:txBody>
      </p:sp>
      <p:graphicFrame>
        <p:nvGraphicFramePr>
          <p:cNvPr id="6" name="Table 5">
            <a:extLst>
              <a:ext uri="{FF2B5EF4-FFF2-40B4-BE49-F238E27FC236}">
                <a16:creationId xmlns:a16="http://schemas.microsoft.com/office/drawing/2014/main" id="{0B37CEDD-BEFD-4F8A-8F1D-0127CEF4137F}"/>
              </a:ext>
            </a:extLst>
          </p:cNvPr>
          <p:cNvGraphicFramePr>
            <a:graphicFrameLocks noGrp="1"/>
          </p:cNvGraphicFramePr>
          <p:nvPr>
            <p:extLst>
              <p:ext uri="{D42A27DB-BD31-4B8C-83A1-F6EECF244321}">
                <p14:modId xmlns:p14="http://schemas.microsoft.com/office/powerpoint/2010/main" val="125966724"/>
              </p:ext>
            </p:extLst>
          </p:nvPr>
        </p:nvGraphicFramePr>
        <p:xfrm>
          <a:off x="613944" y="1426536"/>
          <a:ext cx="4178300" cy="2743200"/>
        </p:xfrm>
        <a:graphic>
          <a:graphicData uri="http://schemas.openxmlformats.org/drawingml/2006/table">
            <a:tbl>
              <a:tblPr/>
              <a:tblGrid>
                <a:gridCol w="216234">
                  <a:extLst>
                    <a:ext uri="{9D8B030D-6E8A-4147-A177-3AD203B41FA5}">
                      <a16:colId xmlns:a16="http://schemas.microsoft.com/office/drawing/2014/main" val="1919353218"/>
                    </a:ext>
                  </a:extLst>
                </a:gridCol>
                <a:gridCol w="2515365">
                  <a:extLst>
                    <a:ext uri="{9D8B030D-6E8A-4147-A177-3AD203B41FA5}">
                      <a16:colId xmlns:a16="http://schemas.microsoft.com/office/drawing/2014/main" val="4187234045"/>
                    </a:ext>
                  </a:extLst>
                </a:gridCol>
                <a:gridCol w="736041">
                  <a:extLst>
                    <a:ext uri="{9D8B030D-6E8A-4147-A177-3AD203B41FA5}">
                      <a16:colId xmlns:a16="http://schemas.microsoft.com/office/drawing/2014/main" val="1558358881"/>
                    </a:ext>
                  </a:extLst>
                </a:gridCol>
                <a:gridCol w="710660">
                  <a:extLst>
                    <a:ext uri="{9D8B030D-6E8A-4147-A177-3AD203B41FA5}">
                      <a16:colId xmlns:a16="http://schemas.microsoft.com/office/drawing/2014/main" val="2930323847"/>
                    </a:ext>
                  </a:extLst>
                </a:gridCol>
              </a:tblGrid>
              <a:tr h="6477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ctr"/>
                      <a:r>
                        <a:rPr lang="en-US" sz="1000" b="0" i="0" u="none" strike="noStrike" dirty="0">
                          <a:solidFill>
                            <a:srgbClr val="2E2E2E"/>
                          </a:solidFill>
                          <a:effectLst/>
                          <a:latin typeface="Arial" panose="020B0604020202020204" pitchFamily="34" charset="0"/>
                        </a:rPr>
                        <a:t>Item</a:t>
                      </a:r>
                    </a:p>
                  </a:txBody>
                  <a:tcPr marL="9525" marR="9525" marT="9525" marB="0" anchor="ctr">
                    <a:lnL>
                      <a:noFill/>
                    </a:lnL>
                    <a:lnR>
                      <a:noFill/>
                    </a:lnR>
                    <a:lnT>
                      <a:noFill/>
                    </a:lnT>
                    <a:lnB>
                      <a:noFill/>
                    </a:lnB>
                  </a:tcPr>
                </a:tc>
                <a:tc>
                  <a:txBody>
                    <a:bodyPr/>
                    <a:lstStyle/>
                    <a:p>
                      <a:pPr algn="l" fontAlgn="ctr"/>
                      <a:r>
                        <a:rPr lang="en-US" sz="1000" b="0" i="0" u="none" strike="noStrike">
                          <a:solidFill>
                            <a:srgbClr val="2E2E2E"/>
                          </a:solidFill>
                          <a:effectLst/>
                          <a:latin typeface="Arial" panose="020B0604020202020204" pitchFamily="34" charset="0"/>
                        </a:rPr>
                        <a:t>%. of home buyers willing to pay more:</a:t>
                      </a:r>
                    </a:p>
                  </a:txBody>
                  <a:tcPr marL="9525" marR="9525" marT="9525" marB="0" anchor="ctr">
                    <a:lnL>
                      <a:noFill/>
                    </a:lnL>
                    <a:lnR>
                      <a:noFill/>
                    </a:lnR>
                    <a:lnT>
                      <a:noFill/>
                    </a:lnT>
                    <a:lnB>
                      <a:noFill/>
                    </a:lnB>
                  </a:tcPr>
                </a:tc>
                <a:tc>
                  <a:txBody>
                    <a:bodyPr/>
                    <a:lstStyle/>
                    <a:p>
                      <a:pPr algn="l" fontAlgn="t"/>
                      <a:r>
                        <a:rPr lang="en-US" sz="1000" b="0" i="0" u="none" strike="noStrike">
                          <a:solidFill>
                            <a:srgbClr val="2E2E2E"/>
                          </a:solidFill>
                          <a:effectLst/>
                          <a:latin typeface="Arial" panose="020B0604020202020204" pitchFamily="34" charset="0"/>
                        </a:rPr>
                        <a:t>Amount Willing To Pay Extra</a:t>
                      </a:r>
                    </a:p>
                  </a:txBody>
                  <a:tcPr marL="9525" marR="9525" marT="9525" marB="0">
                    <a:lnL>
                      <a:noFill/>
                    </a:lnL>
                    <a:lnR>
                      <a:noFill/>
                    </a:lnR>
                    <a:lnT>
                      <a:noFill/>
                    </a:lnT>
                    <a:lnB>
                      <a:noFill/>
                    </a:lnB>
                  </a:tcPr>
                </a:tc>
                <a:extLst>
                  <a:ext uri="{0D108BD9-81ED-4DB2-BD59-A6C34878D82A}">
                    <a16:rowId xmlns:a16="http://schemas.microsoft.com/office/drawing/2014/main" val="3187406609"/>
                  </a:ext>
                </a:extLst>
              </a:tr>
              <a:tr h="190500">
                <a:tc>
                  <a:txBody>
                    <a:bodyPr/>
                    <a:lstStyle/>
                    <a:p>
                      <a:pPr algn="r" fontAlgn="b"/>
                      <a:r>
                        <a:rPr lang="en-US" sz="1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One or More Fireplaces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1,400 </a:t>
                      </a:r>
                    </a:p>
                  </a:txBody>
                  <a:tcPr marL="9525" marR="9525" marT="9525" marB="0" anchor="b">
                    <a:lnL>
                      <a:noFill/>
                    </a:lnL>
                    <a:lnR>
                      <a:noFill/>
                    </a:lnR>
                    <a:lnT>
                      <a:noFill/>
                    </a:lnT>
                    <a:lnB>
                      <a:noFill/>
                    </a:lnB>
                  </a:tcPr>
                </a:tc>
                <a:extLst>
                  <a:ext uri="{0D108BD9-81ED-4DB2-BD59-A6C34878D82A}">
                    <a16:rowId xmlns:a16="http://schemas.microsoft.com/office/drawing/2014/main" val="2401946140"/>
                  </a:ext>
                </a:extLst>
              </a:tr>
              <a:tr h="190500">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Eat-In Kitchen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1,770 </a:t>
                      </a:r>
                    </a:p>
                  </a:txBody>
                  <a:tcPr marL="9525" marR="9525" marT="9525" marB="0" anchor="b">
                    <a:lnL>
                      <a:noFill/>
                    </a:lnL>
                    <a:lnR>
                      <a:noFill/>
                    </a:lnR>
                    <a:lnT>
                      <a:noFill/>
                    </a:lnT>
                    <a:lnB>
                      <a:noFill/>
                    </a:lnB>
                  </a:tcPr>
                </a:tc>
                <a:extLst>
                  <a:ext uri="{0D108BD9-81ED-4DB2-BD59-A6C34878D82A}">
                    <a16:rowId xmlns:a16="http://schemas.microsoft.com/office/drawing/2014/main" val="2108564895"/>
                  </a:ext>
                </a:extLst>
              </a:tr>
              <a:tr h="190500">
                <a:tc>
                  <a:txBody>
                    <a:bodyPr/>
                    <a:lstStyle/>
                    <a:p>
                      <a:pPr algn="r"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Home Less Than Five-Years Old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5,002 </a:t>
                      </a:r>
                    </a:p>
                  </a:txBody>
                  <a:tcPr marL="9525" marR="9525" marT="9525" marB="0" anchor="b">
                    <a:lnL>
                      <a:noFill/>
                    </a:lnL>
                    <a:lnR>
                      <a:noFill/>
                    </a:lnR>
                    <a:lnT>
                      <a:noFill/>
                    </a:lnT>
                    <a:lnB>
                      <a:noFill/>
                    </a:lnB>
                  </a:tcPr>
                </a:tc>
                <a:extLst>
                  <a:ext uri="{0D108BD9-81ED-4DB2-BD59-A6C34878D82A}">
                    <a16:rowId xmlns:a16="http://schemas.microsoft.com/office/drawing/2014/main" val="3808642618"/>
                  </a:ext>
                </a:extLst>
              </a:tr>
              <a:tr h="190500">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Stainless Steel Appliances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41%</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1,850 </a:t>
                      </a:r>
                    </a:p>
                  </a:txBody>
                  <a:tcPr marL="9525" marR="9525" marT="9525" marB="0" anchor="b">
                    <a:lnL>
                      <a:noFill/>
                    </a:lnL>
                    <a:lnR>
                      <a:noFill/>
                    </a:lnR>
                    <a:lnT>
                      <a:noFill/>
                    </a:lnT>
                    <a:lnB>
                      <a:noFill/>
                    </a:lnB>
                  </a:tcPr>
                </a:tc>
                <a:extLst>
                  <a:ext uri="{0D108BD9-81ED-4DB2-BD59-A6C34878D82A}">
                    <a16:rowId xmlns:a16="http://schemas.microsoft.com/office/drawing/2014/main" val="2419332374"/>
                  </a:ext>
                </a:extLst>
              </a:tr>
              <a:tr h="190500">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Kitchen Island</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48%</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1,370 </a:t>
                      </a:r>
                    </a:p>
                  </a:txBody>
                  <a:tcPr marL="9525" marR="9525" marT="9525" marB="0" anchor="b">
                    <a:lnL>
                      <a:noFill/>
                    </a:lnL>
                    <a:lnR>
                      <a:noFill/>
                    </a:lnR>
                    <a:lnT>
                      <a:noFill/>
                    </a:lnT>
                    <a:lnB>
                      <a:noFill/>
                    </a:lnB>
                  </a:tcPr>
                </a:tc>
                <a:extLst>
                  <a:ext uri="{0D108BD9-81ED-4DB2-BD59-A6C34878D82A}">
                    <a16:rowId xmlns:a16="http://schemas.microsoft.com/office/drawing/2014/main" val="3498375530"/>
                  </a:ext>
                </a:extLst>
              </a:tr>
              <a:tr h="190500">
                <a:tc>
                  <a:txBody>
                    <a:bodyPr/>
                    <a:lstStyle/>
                    <a:p>
                      <a:pPr algn="r" fontAlgn="b"/>
                      <a:r>
                        <a:rPr lang="en-US" sz="11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l" fontAlgn="b"/>
                      <a:r>
                        <a:rPr lang="en-US" sz="1100" b="0" i="0" u="none" strike="noStrike" dirty="0" err="1">
                          <a:solidFill>
                            <a:srgbClr val="000000"/>
                          </a:solidFill>
                          <a:effectLst/>
                          <a:latin typeface="Calibri" panose="020F0502020204030204" pitchFamily="34" charset="0"/>
                        </a:rPr>
                        <a:t>Ensuite</a:t>
                      </a:r>
                      <a:r>
                        <a:rPr lang="en-US" sz="1100" b="0" i="0" u="none" strike="noStrike" dirty="0">
                          <a:solidFill>
                            <a:srgbClr val="000000"/>
                          </a:solidFill>
                          <a:effectLst/>
                          <a:latin typeface="Calibri" panose="020F0502020204030204" pitchFamily="34" charset="0"/>
                        </a:rPr>
                        <a:t> Master Bath</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2,030 </a:t>
                      </a:r>
                    </a:p>
                  </a:txBody>
                  <a:tcPr marL="9525" marR="9525" marT="9525" marB="0" anchor="b">
                    <a:lnL>
                      <a:noFill/>
                    </a:lnL>
                    <a:lnR>
                      <a:noFill/>
                    </a:lnR>
                    <a:lnT>
                      <a:noFill/>
                    </a:lnT>
                    <a:lnB>
                      <a:noFill/>
                    </a:lnB>
                  </a:tcPr>
                </a:tc>
                <a:extLst>
                  <a:ext uri="{0D108BD9-81ED-4DB2-BD59-A6C34878D82A}">
                    <a16:rowId xmlns:a16="http://schemas.microsoft.com/office/drawing/2014/main" val="4232399897"/>
                  </a:ext>
                </a:extLst>
              </a:tr>
              <a:tr h="190500">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Hardwood Floors</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54%</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2,080 </a:t>
                      </a:r>
                    </a:p>
                  </a:txBody>
                  <a:tcPr marL="9525" marR="9525" marT="9525" marB="0" anchor="b">
                    <a:lnL>
                      <a:noFill/>
                    </a:lnL>
                    <a:lnR>
                      <a:noFill/>
                    </a:lnR>
                    <a:lnT>
                      <a:noFill/>
                    </a:lnT>
                    <a:lnB>
                      <a:noFill/>
                    </a:lnB>
                  </a:tcPr>
                </a:tc>
                <a:extLst>
                  <a:ext uri="{0D108BD9-81ED-4DB2-BD59-A6C34878D82A}">
                    <a16:rowId xmlns:a16="http://schemas.microsoft.com/office/drawing/2014/main" val="2630209486"/>
                  </a:ext>
                </a:extLst>
              </a:tr>
              <a:tr h="190500">
                <a:tc>
                  <a:txBody>
                    <a:bodyPr/>
                    <a:lstStyle/>
                    <a:p>
                      <a:pPr algn="r" fontAlgn="b"/>
                      <a:r>
                        <a:rPr lang="en-US" sz="11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Granite Countertops</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55%</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1,620 </a:t>
                      </a:r>
                    </a:p>
                  </a:txBody>
                  <a:tcPr marL="9525" marR="9525" marT="9525" marB="0" anchor="b">
                    <a:lnL>
                      <a:noFill/>
                    </a:lnL>
                    <a:lnR>
                      <a:noFill/>
                    </a:lnR>
                    <a:lnT>
                      <a:noFill/>
                    </a:lnT>
                    <a:lnB>
                      <a:noFill/>
                    </a:lnB>
                  </a:tcPr>
                </a:tc>
                <a:extLst>
                  <a:ext uri="{0D108BD9-81ED-4DB2-BD59-A6C34878D82A}">
                    <a16:rowId xmlns:a16="http://schemas.microsoft.com/office/drawing/2014/main" val="1972093407"/>
                  </a:ext>
                </a:extLst>
              </a:tr>
              <a:tr h="190500">
                <a:tc>
                  <a:txBody>
                    <a:body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Walk-In Closet in Master Bedroom</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60%</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1,350 </a:t>
                      </a:r>
                    </a:p>
                  </a:txBody>
                  <a:tcPr marL="9525" marR="9525" marT="9525" marB="0" anchor="b">
                    <a:lnL>
                      <a:noFill/>
                    </a:lnL>
                    <a:lnR>
                      <a:noFill/>
                    </a:lnR>
                    <a:lnT>
                      <a:noFill/>
                    </a:lnT>
                    <a:lnB>
                      <a:noFill/>
                    </a:lnB>
                  </a:tcPr>
                </a:tc>
                <a:extLst>
                  <a:ext uri="{0D108BD9-81ED-4DB2-BD59-A6C34878D82A}">
                    <a16:rowId xmlns:a16="http://schemas.microsoft.com/office/drawing/2014/main" val="2119212209"/>
                  </a:ext>
                </a:extLst>
              </a:tr>
              <a:tr h="190500">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New Kitchen Appliances</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1,840 </a:t>
                      </a:r>
                    </a:p>
                  </a:txBody>
                  <a:tcPr marL="9525" marR="9525" marT="9525" marB="0" anchor="b">
                    <a:lnL>
                      <a:noFill/>
                    </a:lnL>
                    <a:lnR>
                      <a:noFill/>
                    </a:lnR>
                    <a:lnT>
                      <a:noFill/>
                    </a:lnT>
                    <a:lnB>
                      <a:noFill/>
                    </a:lnB>
                  </a:tcPr>
                </a:tc>
                <a:extLst>
                  <a:ext uri="{0D108BD9-81ED-4DB2-BD59-A6C34878D82A}">
                    <a16:rowId xmlns:a16="http://schemas.microsoft.com/office/drawing/2014/main" val="2900220976"/>
                  </a:ext>
                </a:extLst>
              </a:tr>
              <a:tr h="190500">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Central Air Conditioning</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69%</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 $        2,520 </a:t>
                      </a:r>
                    </a:p>
                  </a:txBody>
                  <a:tcPr marL="9525" marR="9525" marT="9525" marB="0" anchor="b">
                    <a:lnL>
                      <a:noFill/>
                    </a:lnL>
                    <a:lnR>
                      <a:noFill/>
                    </a:lnR>
                    <a:lnT>
                      <a:noFill/>
                    </a:lnT>
                    <a:lnB>
                      <a:noFill/>
                    </a:lnB>
                  </a:tcPr>
                </a:tc>
                <a:extLst>
                  <a:ext uri="{0D108BD9-81ED-4DB2-BD59-A6C34878D82A}">
                    <a16:rowId xmlns:a16="http://schemas.microsoft.com/office/drawing/2014/main" val="3277158262"/>
                  </a:ext>
                </a:extLst>
              </a:tr>
            </a:tbl>
          </a:graphicData>
        </a:graphic>
      </p:graphicFrame>
      <p:sp>
        <p:nvSpPr>
          <p:cNvPr id="8" name="TextBox 7">
            <a:extLst>
              <a:ext uri="{FF2B5EF4-FFF2-40B4-BE49-F238E27FC236}">
                <a16:creationId xmlns:a16="http://schemas.microsoft.com/office/drawing/2014/main" id="{ABD89708-D772-41BE-9C46-5B16C7FFC1C4}"/>
              </a:ext>
            </a:extLst>
          </p:cNvPr>
          <p:cNvSpPr txBox="1"/>
          <p:nvPr/>
        </p:nvSpPr>
        <p:spPr>
          <a:xfrm>
            <a:off x="1149016" y="4970729"/>
            <a:ext cx="6244388" cy="646331"/>
          </a:xfrm>
          <a:prstGeom prst="rect">
            <a:avLst/>
          </a:prstGeom>
          <a:noFill/>
        </p:spPr>
        <p:txBody>
          <a:bodyPr wrap="square">
            <a:spAutoFit/>
          </a:bodyPr>
          <a:lstStyle/>
          <a:p>
            <a:r>
              <a:rPr lang="en-US" dirty="0"/>
              <a:t>https://www.kiplinger.com/slideshow/real-estate/t010-s001-home-features-that-buyers-want/index.html</a:t>
            </a:r>
          </a:p>
        </p:txBody>
      </p:sp>
      <p:sp>
        <p:nvSpPr>
          <p:cNvPr id="9" name="TextBox 8">
            <a:extLst>
              <a:ext uri="{FF2B5EF4-FFF2-40B4-BE49-F238E27FC236}">
                <a16:creationId xmlns:a16="http://schemas.microsoft.com/office/drawing/2014/main" id="{822930AD-4F28-4C7B-8AD7-B2BA5714D5DE}"/>
              </a:ext>
            </a:extLst>
          </p:cNvPr>
          <p:cNvSpPr txBox="1"/>
          <p:nvPr/>
        </p:nvSpPr>
        <p:spPr>
          <a:xfrm>
            <a:off x="1467853" y="4755748"/>
            <a:ext cx="1403141" cy="369332"/>
          </a:xfrm>
          <a:prstGeom prst="rect">
            <a:avLst/>
          </a:prstGeom>
          <a:noFill/>
        </p:spPr>
        <p:txBody>
          <a:bodyPr wrap="none" rtlCol="0">
            <a:spAutoFit/>
          </a:bodyPr>
          <a:lstStyle/>
          <a:p>
            <a:r>
              <a:rPr lang="en-US" dirty="0"/>
              <a:t>Nice Pictures</a:t>
            </a:r>
          </a:p>
        </p:txBody>
      </p:sp>
    </p:spTree>
    <p:extLst>
      <p:ext uri="{BB962C8B-B14F-4D97-AF65-F5344CB8AC3E}">
        <p14:creationId xmlns:p14="http://schemas.microsoft.com/office/powerpoint/2010/main" val="1694948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02F1FA-0235-4402-887F-42D486517D55}"/>
              </a:ext>
            </a:extLst>
          </p:cNvPr>
          <p:cNvSpPr txBox="1"/>
          <p:nvPr/>
        </p:nvSpPr>
        <p:spPr>
          <a:xfrm>
            <a:off x="195513" y="416913"/>
            <a:ext cx="6093994" cy="369332"/>
          </a:xfrm>
          <a:prstGeom prst="rect">
            <a:avLst/>
          </a:prstGeom>
          <a:noFill/>
        </p:spPr>
        <p:txBody>
          <a:bodyPr wrap="square">
            <a:spAutoFit/>
          </a:bodyPr>
          <a:lstStyle/>
          <a:p>
            <a:r>
              <a:rPr lang="en-US" dirty="0"/>
              <a:t>https://www.realtor.com/research/reports/hottest-markets/</a:t>
            </a:r>
          </a:p>
        </p:txBody>
      </p:sp>
      <p:pic>
        <p:nvPicPr>
          <p:cNvPr id="4" name="Picture 3">
            <a:extLst>
              <a:ext uri="{FF2B5EF4-FFF2-40B4-BE49-F238E27FC236}">
                <a16:creationId xmlns:a16="http://schemas.microsoft.com/office/drawing/2014/main" id="{C90CACC2-9F86-424D-8551-165179F29C86}"/>
              </a:ext>
            </a:extLst>
          </p:cNvPr>
          <p:cNvPicPr>
            <a:picLocks noChangeAspect="1"/>
          </p:cNvPicPr>
          <p:nvPr/>
        </p:nvPicPr>
        <p:blipFill>
          <a:blip r:embed="rId2"/>
          <a:stretch>
            <a:fillRect/>
          </a:stretch>
        </p:blipFill>
        <p:spPr>
          <a:xfrm>
            <a:off x="1" y="908133"/>
            <a:ext cx="7026442" cy="3184555"/>
          </a:xfrm>
          <a:prstGeom prst="rect">
            <a:avLst/>
          </a:prstGeom>
        </p:spPr>
      </p:pic>
      <p:sp>
        <p:nvSpPr>
          <p:cNvPr id="6" name="TextBox 5">
            <a:extLst>
              <a:ext uri="{FF2B5EF4-FFF2-40B4-BE49-F238E27FC236}">
                <a16:creationId xmlns:a16="http://schemas.microsoft.com/office/drawing/2014/main" id="{6F7A21A1-8973-40F1-AF09-2B3B5CC8A576}"/>
              </a:ext>
            </a:extLst>
          </p:cNvPr>
          <p:cNvSpPr txBox="1"/>
          <p:nvPr/>
        </p:nvSpPr>
        <p:spPr>
          <a:xfrm>
            <a:off x="195513" y="3874765"/>
            <a:ext cx="6093994" cy="2862322"/>
          </a:xfrm>
          <a:prstGeom prst="rect">
            <a:avLst/>
          </a:prstGeom>
          <a:noFill/>
        </p:spPr>
        <p:txBody>
          <a:bodyPr wrap="square">
            <a:spAutoFit/>
          </a:bodyPr>
          <a:lstStyle/>
          <a:p>
            <a:r>
              <a:rPr lang="en-US" b="0" i="0" dirty="0">
                <a:effectLst/>
                <a:latin typeface="roboto"/>
              </a:rPr>
              <a:t>Market Hotness Index</a:t>
            </a:r>
          </a:p>
          <a:p>
            <a:pPr algn="l"/>
            <a:r>
              <a:rPr lang="en-US" b="0" i="1" dirty="0">
                <a:solidFill>
                  <a:srgbClr val="141412"/>
                </a:solidFill>
                <a:effectLst/>
                <a:latin typeface="roboto"/>
              </a:rPr>
              <a:t>The Realtor.com Market Hotness Index exposes how local areas are experiencing fast moving supply and rising demand. Using proprietary insights on buyer activity and the most comprehensive data on active inventory, the analysis breaks down demand and supply dynamics to rank metro areas, counties and zip codes relative to the rest of the country. Realtor.com examines listing views by market as an indicator of demand and median days on market as an indicator of supply. </a:t>
            </a:r>
            <a:endParaRPr lang="en-US" b="0" i="0" dirty="0">
              <a:solidFill>
                <a:srgbClr val="141412"/>
              </a:solidFill>
              <a:effectLst/>
              <a:latin typeface="roboto"/>
            </a:endParaRPr>
          </a:p>
        </p:txBody>
      </p:sp>
    </p:spTree>
    <p:extLst>
      <p:ext uri="{BB962C8B-B14F-4D97-AF65-F5344CB8AC3E}">
        <p14:creationId xmlns:p14="http://schemas.microsoft.com/office/powerpoint/2010/main" val="1375377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DF8F1-997A-4DFE-944E-41CBFD13D24D}"/>
              </a:ext>
            </a:extLst>
          </p:cNvPr>
          <p:cNvSpPr txBox="1"/>
          <p:nvPr/>
        </p:nvSpPr>
        <p:spPr>
          <a:xfrm>
            <a:off x="363955" y="482951"/>
            <a:ext cx="6093994" cy="646331"/>
          </a:xfrm>
          <a:prstGeom prst="rect">
            <a:avLst/>
          </a:prstGeom>
          <a:noFill/>
        </p:spPr>
        <p:txBody>
          <a:bodyPr wrap="square">
            <a:spAutoFit/>
          </a:bodyPr>
          <a:lstStyle/>
          <a:p>
            <a:r>
              <a:rPr lang="en-US"/>
              <a:t>https://homeia.com/10-important-features-to-consider-when-buying-a-house/</a:t>
            </a:r>
            <a:endParaRPr lang="en-US" dirty="0"/>
          </a:p>
        </p:txBody>
      </p:sp>
      <p:sp>
        <p:nvSpPr>
          <p:cNvPr id="5" name="TextBox 4">
            <a:extLst>
              <a:ext uri="{FF2B5EF4-FFF2-40B4-BE49-F238E27FC236}">
                <a16:creationId xmlns:a16="http://schemas.microsoft.com/office/drawing/2014/main" id="{D527A167-D003-4ACD-9DEA-BDF162BA6714}"/>
              </a:ext>
            </a:extLst>
          </p:cNvPr>
          <p:cNvSpPr txBox="1"/>
          <p:nvPr/>
        </p:nvSpPr>
        <p:spPr>
          <a:xfrm>
            <a:off x="532397" y="1654803"/>
            <a:ext cx="6093994" cy="3139321"/>
          </a:xfrm>
          <a:prstGeom prst="rect">
            <a:avLst/>
          </a:prstGeom>
          <a:noFill/>
        </p:spPr>
        <p:txBody>
          <a:bodyPr wrap="square">
            <a:spAutoFit/>
          </a:bodyPr>
          <a:lstStyle/>
          <a:p>
            <a:pPr algn="l">
              <a:buFont typeface="Arial" panose="020B0604020202020204" pitchFamily="34" charset="0"/>
              <a:buChar char="•"/>
            </a:pPr>
            <a:r>
              <a:rPr lang="en-US" b="0" i="0" u="none" strike="noStrike" dirty="0">
                <a:solidFill>
                  <a:srgbClr val="0F619E"/>
                </a:solidFill>
                <a:effectLst/>
                <a:latin typeface="Montserrat"/>
                <a:hlinkClick r:id="rId2"/>
              </a:rPr>
              <a:t>Here is 10 Important Things to Consider When Buying a House:</a:t>
            </a:r>
            <a:r>
              <a:rPr lang="en-US" b="0" i="0" u="none" strike="noStrike" dirty="0">
                <a:solidFill>
                  <a:srgbClr val="0F619E"/>
                </a:solidFill>
                <a:effectLst/>
                <a:latin typeface="Montserrat"/>
                <a:hlinkClick r:id="rId3"/>
              </a:rPr>
              <a:t>1. Location of the house </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4"/>
              </a:rPr>
              <a:t>2. The size of the lot</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5"/>
              </a:rPr>
              <a:t>3. Number of bedrooms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6"/>
              </a:rPr>
              <a:t>4. Number of bathrooms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7"/>
              </a:rPr>
              <a:t>5. Kitchen layout</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8"/>
              </a:rPr>
              <a:t>6. The age, style and condition of home appliances</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9"/>
              </a:rPr>
              <a:t>7. Age of the house</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0"/>
              </a:rPr>
              <a:t>8. Purchase price</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1"/>
              </a:rPr>
              <a:t>9. Seller’s incentive to sell</a:t>
            </a:r>
            <a:endParaRPr lang="en-US" b="0" i="0" dirty="0">
              <a:solidFill>
                <a:srgbClr val="565F65"/>
              </a:solidFill>
              <a:effectLst/>
              <a:latin typeface="Montserrat"/>
            </a:endParaRPr>
          </a:p>
          <a:p>
            <a:pPr algn="l">
              <a:buFont typeface="Arial" panose="020B0604020202020204" pitchFamily="34" charset="0"/>
              <a:buChar char="•"/>
            </a:pPr>
            <a:r>
              <a:rPr lang="en-US" b="0" i="0" u="none" strike="noStrike" dirty="0">
                <a:solidFill>
                  <a:srgbClr val="0F619E"/>
                </a:solidFill>
                <a:effectLst/>
                <a:latin typeface="Montserrat"/>
                <a:hlinkClick r:id="rId12"/>
              </a:rPr>
              <a:t>10. Maintenance mode</a:t>
            </a:r>
            <a:endParaRPr lang="en-US" b="0" i="0" dirty="0">
              <a:solidFill>
                <a:srgbClr val="565F65"/>
              </a:solidFill>
              <a:effectLst/>
              <a:latin typeface="Montserrat"/>
            </a:endParaRPr>
          </a:p>
        </p:txBody>
      </p:sp>
      <p:pic>
        <p:nvPicPr>
          <p:cNvPr id="2050" name="Picture 2" descr="Location of the house">
            <a:extLst>
              <a:ext uri="{FF2B5EF4-FFF2-40B4-BE49-F238E27FC236}">
                <a16:creationId xmlns:a16="http://schemas.microsoft.com/office/drawing/2014/main" id="{7037B395-4D6E-4530-8AC2-1794305304F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92590" y="1407695"/>
            <a:ext cx="4586661" cy="24005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166450-B7DF-4F75-A0F3-77FD226AE5E0}"/>
              </a:ext>
            </a:extLst>
          </p:cNvPr>
          <p:cNvSpPr txBox="1"/>
          <p:nvPr/>
        </p:nvSpPr>
        <p:spPr>
          <a:xfrm>
            <a:off x="5299411" y="2881479"/>
            <a:ext cx="6093994" cy="4247317"/>
          </a:xfrm>
          <a:prstGeom prst="rect">
            <a:avLst/>
          </a:prstGeom>
          <a:noFill/>
        </p:spPr>
        <p:txBody>
          <a:bodyPr wrap="square">
            <a:spAutoFit/>
          </a:bodyPr>
          <a:lstStyle/>
          <a:p>
            <a:pPr algn="l"/>
            <a:r>
              <a:rPr lang="en-US" b="0" i="0" dirty="0">
                <a:solidFill>
                  <a:srgbClr val="565F65"/>
                </a:solidFill>
                <a:effectLst/>
                <a:latin typeface="Montserrat"/>
              </a:rPr>
              <a:t>Buyers want to find a location that allows easy access to the places they frequent the most (work, school, shopping, recreation, place of worship, friends and family). Look for easy access to the main roads and check traffic flow. Checking this out before a purchase can help save you from hassles getting out of the neighborhood and onto the main thoroughfare or from an unreasonably long commute.</a:t>
            </a:r>
          </a:p>
          <a:p>
            <a:pPr algn="l"/>
            <a:r>
              <a:rPr lang="en-US" b="0" i="0" dirty="0">
                <a:solidFill>
                  <a:srgbClr val="565F65"/>
                </a:solidFill>
                <a:effectLst/>
                <a:latin typeface="Montserrat"/>
              </a:rPr>
              <a:t>The location of the home within the neighborhood is also important to many people. Some people prefer a lot near the main entry, while others like to be away from traffic and further into the development. If there is a park, pool or recreation area, some owners would choose the closest available lot. Cul-de-sacs are favored by some, and some people like living on the main boulevard. Talk about your preferences, and ask your realtor if certain lot locations bring a higher purchase price.</a:t>
            </a:r>
          </a:p>
        </p:txBody>
      </p:sp>
    </p:spTree>
    <p:extLst>
      <p:ext uri="{BB962C8B-B14F-4D97-AF65-F5344CB8AC3E}">
        <p14:creationId xmlns:p14="http://schemas.microsoft.com/office/powerpoint/2010/main" val="3447396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E0CF-6028-4FBC-91F7-B5B5CFB56577}"/>
              </a:ext>
            </a:extLst>
          </p:cNvPr>
          <p:cNvSpPr>
            <a:spLocks noGrp="1"/>
          </p:cNvSpPr>
          <p:nvPr>
            <p:ph type="title"/>
          </p:nvPr>
        </p:nvSpPr>
        <p:spPr>
          <a:xfrm>
            <a:off x="0" y="0"/>
            <a:ext cx="3242930" cy="681037"/>
          </a:xfrm>
        </p:spPr>
        <p:txBody>
          <a:bodyPr>
            <a:normAutofit/>
          </a:bodyPr>
          <a:lstStyle/>
          <a:p>
            <a:r>
              <a:rPr lang="en-US" sz="2800" dirty="0"/>
              <a:t>Questions For Amber</a:t>
            </a:r>
          </a:p>
        </p:txBody>
      </p:sp>
      <p:sp>
        <p:nvSpPr>
          <p:cNvPr id="3" name="Content Placeholder 2">
            <a:extLst>
              <a:ext uri="{FF2B5EF4-FFF2-40B4-BE49-F238E27FC236}">
                <a16:creationId xmlns:a16="http://schemas.microsoft.com/office/drawing/2014/main" id="{7075E216-D803-4D0D-8A09-20EEB6647A58}"/>
              </a:ext>
            </a:extLst>
          </p:cNvPr>
          <p:cNvSpPr>
            <a:spLocks noGrp="1"/>
          </p:cNvSpPr>
          <p:nvPr>
            <p:ph idx="1"/>
          </p:nvPr>
        </p:nvSpPr>
        <p:spPr>
          <a:xfrm>
            <a:off x="221511" y="836797"/>
            <a:ext cx="8290914" cy="4351338"/>
          </a:xfrm>
        </p:spPr>
        <p:txBody>
          <a:bodyPr/>
          <a:lstStyle/>
          <a:p>
            <a:r>
              <a:rPr lang="en-US" dirty="0"/>
              <a:t>Target - (Appraised Price – Actual Sales Price)</a:t>
            </a:r>
          </a:p>
          <a:p>
            <a:endParaRPr lang="en-US" sz="1600" dirty="0"/>
          </a:p>
          <a:p>
            <a:r>
              <a:rPr lang="en-US" dirty="0"/>
              <a:t>Alt Features for Regression</a:t>
            </a:r>
          </a:p>
          <a:p>
            <a:pPr lvl="1"/>
            <a:r>
              <a:rPr lang="en-US" dirty="0"/>
              <a:t>Actual Price becomes a feature vs. target?</a:t>
            </a:r>
          </a:p>
          <a:p>
            <a:pPr lvl="1"/>
            <a:r>
              <a:rPr lang="en-US" dirty="0"/>
              <a:t>School District Rank</a:t>
            </a:r>
          </a:p>
          <a:p>
            <a:pPr lvl="2"/>
            <a:r>
              <a:rPr lang="en-US" dirty="0"/>
              <a:t>How does rank work with regression – bins 1-10, 10-20?</a:t>
            </a:r>
          </a:p>
          <a:p>
            <a:pPr lvl="1"/>
            <a:r>
              <a:rPr lang="en-US" dirty="0"/>
              <a:t>Count of “Nearby” Common Points of Interest</a:t>
            </a:r>
          </a:p>
          <a:p>
            <a:pPr lvl="2"/>
            <a:r>
              <a:rPr lang="en-US" dirty="0"/>
              <a:t>Count of ranked points with 6 miles (</a:t>
            </a:r>
            <a:r>
              <a:rPr lang="en-US" dirty="0" err="1"/>
              <a:t>haversten</a:t>
            </a:r>
            <a:r>
              <a:rPr lang="en-US" dirty="0"/>
              <a:t> – </a:t>
            </a:r>
            <a:r>
              <a:rPr lang="en-US" dirty="0" err="1"/>
              <a:t>lat</a:t>
            </a:r>
            <a:r>
              <a:rPr lang="en-US" dirty="0"/>
              <a:t>, long both points)</a:t>
            </a:r>
          </a:p>
          <a:p>
            <a:pPr lvl="1"/>
            <a:r>
              <a:rPr lang="en-US" dirty="0"/>
              <a:t>Hotness Score by Zip – National Realtor  </a:t>
            </a:r>
          </a:p>
          <a:p>
            <a:pPr lvl="2"/>
            <a:r>
              <a:rPr lang="en-US" dirty="0" err="1"/>
              <a:t>Realtor.dotcom</a:t>
            </a:r>
            <a:endParaRPr lang="en-US" dirty="0"/>
          </a:p>
        </p:txBody>
      </p:sp>
      <p:sp>
        <p:nvSpPr>
          <p:cNvPr id="9" name="TextBox 8">
            <a:extLst>
              <a:ext uri="{FF2B5EF4-FFF2-40B4-BE49-F238E27FC236}">
                <a16:creationId xmlns:a16="http://schemas.microsoft.com/office/drawing/2014/main" id="{71148A8E-A578-4ABC-885E-33CD0C46C00A}"/>
              </a:ext>
            </a:extLst>
          </p:cNvPr>
          <p:cNvSpPr txBox="1"/>
          <p:nvPr/>
        </p:nvSpPr>
        <p:spPr>
          <a:xfrm>
            <a:off x="1234044" y="5188135"/>
            <a:ext cx="6093994" cy="1277273"/>
          </a:xfrm>
          <a:prstGeom prst="rect">
            <a:avLst/>
          </a:prstGeom>
          <a:noFill/>
        </p:spPr>
        <p:txBody>
          <a:bodyPr wrap="square">
            <a:spAutoFit/>
          </a:bodyPr>
          <a:lstStyle/>
          <a:p>
            <a:r>
              <a:rPr lang="en-US" sz="1100" b="0" i="0" dirty="0">
                <a:effectLst/>
                <a:latin typeface="roboto"/>
              </a:rPr>
              <a:t>Market Hotness Index</a:t>
            </a:r>
          </a:p>
          <a:p>
            <a:pPr algn="l"/>
            <a:r>
              <a:rPr lang="en-US" sz="1100" b="0" i="1" dirty="0">
                <a:solidFill>
                  <a:srgbClr val="141412"/>
                </a:solidFill>
                <a:effectLst/>
                <a:latin typeface="roboto"/>
              </a:rPr>
              <a:t>The Realtor.com Market Hotness Index exposes how local areas are experiencing fast moving supply and rising demand. Using proprietary insights on buyer activity and the most comprehensive data on active inventory, the analysis breaks down demand and supply dynamics to rank metro areas, counties and zip codes relative to the rest of the country. Realtor.com examines listing views by market as an indicator of demand and median days on market as an indicator of supply. </a:t>
            </a:r>
            <a:endParaRPr lang="en-US" sz="1100" b="0" i="0" dirty="0">
              <a:solidFill>
                <a:srgbClr val="141412"/>
              </a:solidFill>
              <a:effectLst/>
              <a:latin typeface="roboto"/>
            </a:endParaRPr>
          </a:p>
        </p:txBody>
      </p:sp>
      <p:pic>
        <p:nvPicPr>
          <p:cNvPr id="11" name="Picture 10">
            <a:extLst>
              <a:ext uri="{FF2B5EF4-FFF2-40B4-BE49-F238E27FC236}">
                <a16:creationId xmlns:a16="http://schemas.microsoft.com/office/drawing/2014/main" id="{FA5D4F71-BA9B-4FDC-99FA-5720629FE9B5}"/>
              </a:ext>
            </a:extLst>
          </p:cNvPr>
          <p:cNvPicPr>
            <a:picLocks noChangeAspect="1"/>
          </p:cNvPicPr>
          <p:nvPr/>
        </p:nvPicPr>
        <p:blipFill>
          <a:blip r:embed="rId2"/>
          <a:stretch>
            <a:fillRect/>
          </a:stretch>
        </p:blipFill>
        <p:spPr>
          <a:xfrm>
            <a:off x="9105308" y="4013633"/>
            <a:ext cx="3019425" cy="714375"/>
          </a:xfrm>
          <a:prstGeom prst="rect">
            <a:avLst/>
          </a:prstGeom>
        </p:spPr>
      </p:pic>
      <p:pic>
        <p:nvPicPr>
          <p:cNvPr id="4" name="Picture 3">
            <a:extLst>
              <a:ext uri="{FF2B5EF4-FFF2-40B4-BE49-F238E27FC236}">
                <a16:creationId xmlns:a16="http://schemas.microsoft.com/office/drawing/2014/main" id="{4C9E4911-B496-455B-BF18-01C5F296F7B9}"/>
              </a:ext>
            </a:extLst>
          </p:cNvPr>
          <p:cNvPicPr>
            <a:picLocks noChangeAspect="1"/>
          </p:cNvPicPr>
          <p:nvPr/>
        </p:nvPicPr>
        <p:blipFill>
          <a:blip r:embed="rId3"/>
          <a:stretch>
            <a:fillRect/>
          </a:stretch>
        </p:blipFill>
        <p:spPr>
          <a:xfrm>
            <a:off x="6234788" y="6357723"/>
            <a:ext cx="8013337" cy="11260426"/>
          </a:xfrm>
          <a:prstGeom prst="rect">
            <a:avLst/>
          </a:prstGeom>
        </p:spPr>
      </p:pic>
      <p:pic>
        <p:nvPicPr>
          <p:cNvPr id="6" name="Picture 5">
            <a:extLst>
              <a:ext uri="{FF2B5EF4-FFF2-40B4-BE49-F238E27FC236}">
                <a16:creationId xmlns:a16="http://schemas.microsoft.com/office/drawing/2014/main" id="{FDC5A783-97A5-4A10-A4D4-19CFED268FC7}"/>
              </a:ext>
            </a:extLst>
          </p:cNvPr>
          <p:cNvPicPr>
            <a:picLocks noChangeAspect="1"/>
          </p:cNvPicPr>
          <p:nvPr/>
        </p:nvPicPr>
        <p:blipFill>
          <a:blip r:embed="rId4"/>
          <a:stretch>
            <a:fillRect/>
          </a:stretch>
        </p:blipFill>
        <p:spPr>
          <a:xfrm>
            <a:off x="9369676" y="4728008"/>
            <a:ext cx="1743562" cy="1415548"/>
          </a:xfrm>
          <a:prstGeom prst="rect">
            <a:avLst/>
          </a:prstGeom>
        </p:spPr>
      </p:pic>
    </p:spTree>
    <p:extLst>
      <p:ext uri="{BB962C8B-B14F-4D97-AF65-F5344CB8AC3E}">
        <p14:creationId xmlns:p14="http://schemas.microsoft.com/office/powerpoint/2010/main" val="513428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F81F-FAD1-4B12-A83D-46809D31E15A}"/>
              </a:ext>
            </a:extLst>
          </p:cNvPr>
          <p:cNvSpPr>
            <a:spLocks noGrp="1"/>
          </p:cNvSpPr>
          <p:nvPr>
            <p:ph type="title"/>
          </p:nvPr>
        </p:nvSpPr>
        <p:spPr>
          <a:xfrm>
            <a:off x="0" y="18256"/>
            <a:ext cx="6804837" cy="662782"/>
          </a:xfrm>
        </p:spPr>
        <p:txBody>
          <a:bodyPr>
            <a:normAutofit/>
          </a:bodyPr>
          <a:lstStyle/>
          <a:p>
            <a:r>
              <a:rPr lang="en-US" sz="2800" dirty="0"/>
              <a:t>How does count and rank in regression look?</a:t>
            </a:r>
          </a:p>
        </p:txBody>
      </p:sp>
      <p:sp>
        <p:nvSpPr>
          <p:cNvPr id="3" name="Content Placeholder 2">
            <a:extLst>
              <a:ext uri="{FF2B5EF4-FFF2-40B4-BE49-F238E27FC236}">
                <a16:creationId xmlns:a16="http://schemas.microsoft.com/office/drawing/2014/main" id="{2ECA952C-47B7-429A-83A4-938C1CF6E472}"/>
              </a:ext>
            </a:extLst>
          </p:cNvPr>
          <p:cNvSpPr>
            <a:spLocks noGrp="1"/>
          </p:cNvSpPr>
          <p:nvPr>
            <p:ph idx="1"/>
          </p:nvPr>
        </p:nvSpPr>
        <p:spPr>
          <a:xfrm>
            <a:off x="604284" y="964388"/>
            <a:ext cx="11389242" cy="4351338"/>
          </a:xfrm>
        </p:spPr>
        <p:txBody>
          <a:bodyPr/>
          <a:lstStyle/>
          <a:p>
            <a:r>
              <a:rPr lang="en-US" dirty="0"/>
              <a:t>Using Counts of Points of Interest – Treat them like separate continuous variables</a:t>
            </a:r>
          </a:p>
          <a:p>
            <a:pPr lvl="1"/>
            <a:r>
              <a:rPr lang="en-US" dirty="0"/>
              <a:t>Countof#1</a:t>
            </a:r>
          </a:p>
          <a:p>
            <a:pPr lvl="1"/>
            <a:r>
              <a:rPr lang="en-US" dirty="0"/>
              <a:t>Countof#2</a:t>
            </a:r>
          </a:p>
          <a:p>
            <a:pPr lvl="1"/>
            <a:r>
              <a:rPr lang="en-US" dirty="0"/>
              <a:t>Countof#3</a:t>
            </a:r>
          </a:p>
          <a:p>
            <a:r>
              <a:rPr lang="en-US" dirty="0" err="1"/>
              <a:t>RankOfSchoolDistrict</a:t>
            </a:r>
            <a:endParaRPr lang="en-US" dirty="0"/>
          </a:p>
          <a:p>
            <a:pPr lvl="1"/>
            <a:r>
              <a:rPr lang="en-US" dirty="0"/>
              <a:t>Lower number is better… what does that mean for coefficient? </a:t>
            </a:r>
          </a:p>
          <a:p>
            <a:r>
              <a:rPr lang="en-US" dirty="0"/>
              <a:t>Hotness Score</a:t>
            </a:r>
          </a:p>
          <a:p>
            <a:pPr lvl="1"/>
            <a:r>
              <a:rPr lang="en-US"/>
              <a:t>Like continuous</a:t>
            </a:r>
            <a:endParaRPr lang="en-US" dirty="0"/>
          </a:p>
        </p:txBody>
      </p:sp>
    </p:spTree>
    <p:extLst>
      <p:ext uri="{BB962C8B-B14F-4D97-AF65-F5344CB8AC3E}">
        <p14:creationId xmlns:p14="http://schemas.microsoft.com/office/powerpoint/2010/main" val="4124217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3C9E-678E-4565-9DAA-4BCF959D0123}"/>
              </a:ext>
            </a:extLst>
          </p:cNvPr>
          <p:cNvSpPr>
            <a:spLocks noGrp="1"/>
          </p:cNvSpPr>
          <p:nvPr>
            <p:ph type="title"/>
          </p:nvPr>
        </p:nvSpPr>
        <p:spPr>
          <a:xfrm>
            <a:off x="0" y="81040"/>
            <a:ext cx="7054049" cy="753461"/>
          </a:xfrm>
        </p:spPr>
        <p:txBody>
          <a:bodyPr/>
          <a:lstStyle/>
          <a:p>
            <a:r>
              <a:rPr lang="en-US" dirty="0"/>
              <a:t>Correlation/ linear Questions</a:t>
            </a:r>
          </a:p>
        </p:txBody>
      </p:sp>
      <p:sp>
        <p:nvSpPr>
          <p:cNvPr id="5" name="Content Placeholder 4">
            <a:extLst>
              <a:ext uri="{FF2B5EF4-FFF2-40B4-BE49-F238E27FC236}">
                <a16:creationId xmlns:a16="http://schemas.microsoft.com/office/drawing/2014/main" id="{C3179A8C-D26A-4579-BF73-B3C068E57D2D}"/>
              </a:ext>
            </a:extLst>
          </p:cNvPr>
          <p:cNvSpPr txBox="1">
            <a:spLocks noGrp="1"/>
          </p:cNvSpPr>
          <p:nvPr>
            <p:ph idx="1"/>
          </p:nvPr>
        </p:nvSpPr>
        <p:spPr>
          <a:xfrm>
            <a:off x="678402" y="1443885"/>
            <a:ext cx="10515600" cy="867930"/>
          </a:xfrm>
          <a:prstGeom prst="rect">
            <a:avLst/>
          </a:prstGeom>
          <a:noFill/>
        </p:spPr>
        <p:txBody>
          <a:bodyPr wrap="square" rtlCol="0">
            <a:spAutoFit/>
          </a:bodyPr>
          <a:lstStyle/>
          <a:p>
            <a:r>
              <a:rPr lang="en-US" dirty="0"/>
              <a:t>Goal - Looking for strongly correlated with Price(target) but not strong  correlation between other features/ independent variables</a:t>
            </a:r>
          </a:p>
        </p:txBody>
      </p:sp>
    </p:spTree>
    <p:extLst>
      <p:ext uri="{BB962C8B-B14F-4D97-AF65-F5344CB8AC3E}">
        <p14:creationId xmlns:p14="http://schemas.microsoft.com/office/powerpoint/2010/main" val="4000381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DE0135-9CC3-42D1-86DA-9D9410B508AD}"/>
              </a:ext>
            </a:extLst>
          </p:cNvPr>
          <p:cNvSpPr txBox="1"/>
          <p:nvPr/>
        </p:nvSpPr>
        <p:spPr>
          <a:xfrm>
            <a:off x="238539" y="0"/>
            <a:ext cx="2218043" cy="369332"/>
          </a:xfrm>
          <a:prstGeom prst="rect">
            <a:avLst/>
          </a:prstGeom>
          <a:noFill/>
        </p:spPr>
        <p:txBody>
          <a:bodyPr wrap="none" rtlCol="0">
            <a:spAutoFit/>
          </a:bodyPr>
          <a:lstStyle/>
          <a:p>
            <a:r>
              <a:rPr lang="en-US" dirty="0"/>
              <a:t>Correlation Heat Map</a:t>
            </a:r>
          </a:p>
        </p:txBody>
      </p:sp>
      <p:pic>
        <p:nvPicPr>
          <p:cNvPr id="7" name="Picture 6">
            <a:extLst>
              <a:ext uri="{FF2B5EF4-FFF2-40B4-BE49-F238E27FC236}">
                <a16:creationId xmlns:a16="http://schemas.microsoft.com/office/drawing/2014/main" id="{2E499208-B2AA-4F08-87D5-AB1D0918DD3B}"/>
              </a:ext>
            </a:extLst>
          </p:cNvPr>
          <p:cNvPicPr>
            <a:picLocks noChangeAspect="1"/>
          </p:cNvPicPr>
          <p:nvPr/>
        </p:nvPicPr>
        <p:blipFill>
          <a:blip r:embed="rId2"/>
          <a:stretch>
            <a:fillRect/>
          </a:stretch>
        </p:blipFill>
        <p:spPr>
          <a:xfrm>
            <a:off x="0" y="865823"/>
            <a:ext cx="12192000" cy="5126353"/>
          </a:xfrm>
          <a:prstGeom prst="rect">
            <a:avLst/>
          </a:prstGeom>
        </p:spPr>
      </p:pic>
    </p:spTree>
    <p:extLst>
      <p:ext uri="{BB962C8B-B14F-4D97-AF65-F5344CB8AC3E}">
        <p14:creationId xmlns:p14="http://schemas.microsoft.com/office/powerpoint/2010/main" val="15387404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1D53E95-4B6B-4522-81D4-BA48E3CF0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 y="0"/>
            <a:ext cx="12258040" cy="699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635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316F3A1-8316-4431-9A4A-F4106D4E06E8}"/>
              </a:ext>
            </a:extLst>
          </p:cNvPr>
          <p:cNvGrpSpPr/>
          <p:nvPr/>
        </p:nvGrpSpPr>
        <p:grpSpPr>
          <a:xfrm>
            <a:off x="4028792" y="467084"/>
            <a:ext cx="5695354" cy="2335207"/>
            <a:chOff x="5857592" y="295068"/>
            <a:chExt cx="5695354" cy="2335207"/>
          </a:xfrm>
        </p:grpSpPr>
        <p:pic>
          <p:nvPicPr>
            <p:cNvPr id="6" name="Picture 5">
              <a:extLst>
                <a:ext uri="{FF2B5EF4-FFF2-40B4-BE49-F238E27FC236}">
                  <a16:creationId xmlns:a16="http://schemas.microsoft.com/office/drawing/2014/main" id="{E672E156-1AEC-49DF-9D0C-EDDF80B0CAD8}"/>
                </a:ext>
              </a:extLst>
            </p:cNvPr>
            <p:cNvPicPr>
              <a:picLocks noChangeAspect="1"/>
            </p:cNvPicPr>
            <p:nvPr/>
          </p:nvPicPr>
          <p:blipFill rotWithShape="1">
            <a:blip r:embed="rId2"/>
            <a:srcRect l="11121" b="44288"/>
            <a:stretch/>
          </p:blipFill>
          <p:spPr>
            <a:xfrm>
              <a:off x="7527014" y="295068"/>
              <a:ext cx="4025932" cy="1411877"/>
            </a:xfrm>
            <a:prstGeom prst="rect">
              <a:avLst/>
            </a:prstGeom>
          </p:spPr>
        </p:pic>
        <p:cxnSp>
          <p:nvCxnSpPr>
            <p:cNvPr id="8" name="Straight Arrow Connector 7">
              <a:extLst>
                <a:ext uri="{FF2B5EF4-FFF2-40B4-BE49-F238E27FC236}">
                  <a16:creationId xmlns:a16="http://schemas.microsoft.com/office/drawing/2014/main" id="{9632EC92-206A-4D9D-9D27-06BF266D9CEB}"/>
                </a:ext>
              </a:extLst>
            </p:cNvPr>
            <p:cNvCxnSpPr>
              <a:cxnSpLocks/>
            </p:cNvCxnSpPr>
            <p:nvPr/>
          </p:nvCxnSpPr>
          <p:spPr>
            <a:xfrm flipV="1">
              <a:off x="5857592" y="2060590"/>
              <a:ext cx="2453489" cy="198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C6E3FDF-E5E7-4F98-8277-F1274CD9B6F1}"/>
                </a:ext>
              </a:extLst>
            </p:cNvPr>
            <p:cNvSpPr txBox="1"/>
            <p:nvPr/>
          </p:nvSpPr>
          <p:spPr>
            <a:xfrm>
              <a:off x="8311081" y="1706945"/>
              <a:ext cx="1171516" cy="923330"/>
            </a:xfrm>
            <a:prstGeom prst="rect">
              <a:avLst/>
            </a:prstGeom>
            <a:noFill/>
          </p:spPr>
          <p:txBody>
            <a:bodyPr wrap="square" rtlCol="0">
              <a:spAutoFit/>
            </a:bodyPr>
            <a:lstStyle/>
            <a:p>
              <a:r>
                <a:rPr lang="en-US" dirty="0"/>
                <a:t>I just Pick One or the other?</a:t>
              </a:r>
            </a:p>
          </p:txBody>
        </p:sp>
      </p:grpSp>
      <p:grpSp>
        <p:nvGrpSpPr>
          <p:cNvPr id="10" name="Group 9">
            <a:extLst>
              <a:ext uri="{FF2B5EF4-FFF2-40B4-BE49-F238E27FC236}">
                <a16:creationId xmlns:a16="http://schemas.microsoft.com/office/drawing/2014/main" id="{0286EEFA-513F-45BE-9C4B-3E12F3483BDF}"/>
              </a:ext>
            </a:extLst>
          </p:cNvPr>
          <p:cNvGrpSpPr/>
          <p:nvPr/>
        </p:nvGrpSpPr>
        <p:grpSpPr>
          <a:xfrm>
            <a:off x="256107" y="174810"/>
            <a:ext cx="3404672" cy="4513170"/>
            <a:chOff x="7988064" y="1880902"/>
            <a:chExt cx="3404672" cy="4513170"/>
          </a:xfrm>
        </p:grpSpPr>
        <p:pic>
          <p:nvPicPr>
            <p:cNvPr id="3" name="Picture 2">
              <a:extLst>
                <a:ext uri="{FF2B5EF4-FFF2-40B4-BE49-F238E27FC236}">
                  <a16:creationId xmlns:a16="http://schemas.microsoft.com/office/drawing/2014/main" id="{07048881-CF9D-4540-A29B-D7F0ACC610D3}"/>
                </a:ext>
              </a:extLst>
            </p:cNvPr>
            <p:cNvPicPr>
              <a:picLocks noChangeAspect="1"/>
            </p:cNvPicPr>
            <p:nvPr/>
          </p:nvPicPr>
          <p:blipFill>
            <a:blip r:embed="rId3"/>
            <a:stretch>
              <a:fillRect/>
            </a:stretch>
          </p:blipFill>
          <p:spPr>
            <a:xfrm>
              <a:off x="7988064" y="1880902"/>
              <a:ext cx="3404672" cy="4513170"/>
            </a:xfrm>
            <a:prstGeom prst="rect">
              <a:avLst/>
            </a:prstGeom>
          </p:spPr>
        </p:pic>
        <p:cxnSp>
          <p:nvCxnSpPr>
            <p:cNvPr id="25" name="Straight Connector 24">
              <a:extLst>
                <a:ext uri="{FF2B5EF4-FFF2-40B4-BE49-F238E27FC236}">
                  <a16:creationId xmlns:a16="http://schemas.microsoft.com/office/drawing/2014/main" id="{5EB56CB4-8DAB-4423-B1D2-732D2C159CEA}"/>
                </a:ext>
              </a:extLst>
            </p:cNvPr>
            <p:cNvCxnSpPr/>
            <p:nvPr/>
          </p:nvCxnSpPr>
          <p:spPr>
            <a:xfrm>
              <a:off x="9920598" y="3369096"/>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7D1018-9F4A-47D9-A319-BB9607F0F429}"/>
                </a:ext>
              </a:extLst>
            </p:cNvPr>
            <p:cNvCxnSpPr/>
            <p:nvPr/>
          </p:nvCxnSpPr>
          <p:spPr>
            <a:xfrm>
              <a:off x="8880767" y="397184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6C289F-0E81-4C83-8753-F01B7E3DFBD9}"/>
                </a:ext>
              </a:extLst>
            </p:cNvPr>
            <p:cNvCxnSpPr>
              <a:cxnSpLocks/>
            </p:cNvCxnSpPr>
            <p:nvPr/>
          </p:nvCxnSpPr>
          <p:spPr>
            <a:xfrm>
              <a:off x="8880767" y="3678471"/>
              <a:ext cx="1883210"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DD888F7-D838-459F-AE3C-61CFCA681ADB}"/>
                </a:ext>
              </a:extLst>
            </p:cNvPr>
            <p:cNvCxnSpPr/>
            <p:nvPr/>
          </p:nvCxnSpPr>
          <p:spPr>
            <a:xfrm>
              <a:off x="10028022" y="423092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2486DE1-E49F-46A2-B4EB-0D91ABD014B7}"/>
                </a:ext>
              </a:extLst>
            </p:cNvPr>
            <p:cNvCxnSpPr/>
            <p:nvPr/>
          </p:nvCxnSpPr>
          <p:spPr>
            <a:xfrm>
              <a:off x="8363052" y="4531911"/>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7FA6B37-76CE-43D7-B38F-9192056CDC2B}"/>
                </a:ext>
              </a:extLst>
            </p:cNvPr>
            <p:cNvCxnSpPr/>
            <p:nvPr/>
          </p:nvCxnSpPr>
          <p:spPr>
            <a:xfrm>
              <a:off x="10028022" y="4841447"/>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7CFCDD0-FA77-4870-B817-B9291F150F70}"/>
                </a:ext>
              </a:extLst>
            </p:cNvPr>
            <p:cNvCxnSpPr/>
            <p:nvPr/>
          </p:nvCxnSpPr>
          <p:spPr>
            <a:xfrm>
              <a:off x="9002216" y="5109476"/>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B477996-C438-458F-B6BE-FBE3530F2655}"/>
                </a:ext>
              </a:extLst>
            </p:cNvPr>
            <p:cNvCxnSpPr/>
            <p:nvPr/>
          </p:nvCxnSpPr>
          <p:spPr>
            <a:xfrm>
              <a:off x="10140209" y="538706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F27B6A-F51C-4B60-9B92-7E331AC28F61}"/>
                </a:ext>
              </a:extLst>
            </p:cNvPr>
            <p:cNvCxnSpPr/>
            <p:nvPr/>
          </p:nvCxnSpPr>
          <p:spPr>
            <a:xfrm>
              <a:off x="9077219" y="566519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F35D89-89AF-45F4-B9A1-280AE9A5DA0E}"/>
                </a:ext>
              </a:extLst>
            </p:cNvPr>
            <p:cNvCxnSpPr/>
            <p:nvPr/>
          </p:nvCxnSpPr>
          <p:spPr>
            <a:xfrm>
              <a:off x="10140209" y="597761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836413BB-6D8A-4BAE-AFE1-2DF570FF8F68}"/>
              </a:ext>
            </a:extLst>
          </p:cNvPr>
          <p:cNvCxnSpPr/>
          <p:nvPr/>
        </p:nvCxnSpPr>
        <p:spPr>
          <a:xfrm>
            <a:off x="2535061" y="1173022"/>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DDB698D-D2BD-4FF7-96B2-7769866D46A9}"/>
              </a:ext>
            </a:extLst>
          </p:cNvPr>
          <p:cNvCxnSpPr/>
          <p:nvPr/>
        </p:nvCxnSpPr>
        <p:spPr>
          <a:xfrm>
            <a:off x="482278" y="1443515"/>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8004AD-7EFC-4373-A963-5A82E019639D}"/>
              </a:ext>
            </a:extLst>
          </p:cNvPr>
          <p:cNvCxnSpPr/>
          <p:nvPr/>
        </p:nvCxnSpPr>
        <p:spPr>
          <a:xfrm>
            <a:off x="1325657" y="4583577"/>
            <a:ext cx="843379" cy="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16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1" y="16758"/>
            <a:ext cx="12427527" cy="539750"/>
          </a:xfrm>
        </p:spPr>
        <p:txBody>
          <a:bodyPr>
            <a:noAutofit/>
          </a:bodyPr>
          <a:lstStyle/>
          <a:p>
            <a:r>
              <a:rPr lang="en-US" sz="3200" dirty="0">
                <a:latin typeface="Century Gothic" panose="020B0502020202020204" pitchFamily="34" charset="0"/>
              </a:rPr>
              <a:t>Recommendation 2 – </a:t>
            </a:r>
            <a:r>
              <a:rPr lang="en-US" sz="3200" dirty="0">
                <a:solidFill>
                  <a:srgbClr val="79BC4E"/>
                </a:solidFill>
                <a:latin typeface="Ink Free" panose="03080402000500000000" pitchFamily="66" charset="0"/>
              </a:rPr>
              <a:t>Augmenting </a:t>
            </a:r>
            <a:r>
              <a:rPr lang="en-US" sz="3200" dirty="0">
                <a:solidFill>
                  <a:srgbClr val="79BC4E"/>
                </a:solidFill>
                <a:latin typeface="Century Gothic" panose="020B0502020202020204" pitchFamily="34" charset="0"/>
              </a:rPr>
              <a:t>“</a:t>
            </a:r>
            <a:r>
              <a:rPr lang="en-US" sz="3200" dirty="0">
                <a:solidFill>
                  <a:srgbClr val="79BC4E"/>
                </a:solidFill>
                <a:latin typeface="Ink Free" panose="03080402000500000000" pitchFamily="66" charset="0"/>
              </a:rPr>
              <a:t>Influenceable” Factors</a:t>
            </a:r>
          </a:p>
        </p:txBody>
      </p:sp>
      <p:sp>
        <p:nvSpPr>
          <p:cNvPr id="9" name="Content Placeholder 2">
            <a:extLst>
              <a:ext uri="{FF2B5EF4-FFF2-40B4-BE49-F238E27FC236}">
                <a16:creationId xmlns:a16="http://schemas.microsoft.com/office/drawing/2014/main" id="{4CECF2EE-11E5-430E-B313-6A22C7B1875B}"/>
              </a:ext>
            </a:extLst>
          </p:cNvPr>
          <p:cNvSpPr>
            <a:spLocks noGrp="1"/>
          </p:cNvSpPr>
          <p:nvPr>
            <p:ph idx="1"/>
          </p:nvPr>
        </p:nvSpPr>
        <p:spPr>
          <a:xfrm>
            <a:off x="838200" y="1423861"/>
            <a:ext cx="4524375" cy="1010729"/>
          </a:xfrm>
        </p:spPr>
        <p:txBody>
          <a:bodyPr>
            <a:normAutofit/>
          </a:bodyPr>
          <a:lstStyle/>
          <a:p>
            <a:r>
              <a:rPr lang="en-US" sz="3200" dirty="0">
                <a:solidFill>
                  <a:srgbClr val="C00000"/>
                </a:solidFill>
                <a:latin typeface="Ink Free" panose="03080402000500000000" pitchFamily="66" charset="0"/>
                <a:ea typeface="+mj-ea"/>
                <a:cs typeface="+mj-cs"/>
              </a:rPr>
              <a:t>School District </a:t>
            </a:r>
          </a:p>
          <a:p>
            <a:pPr lvl="1"/>
            <a:r>
              <a:rPr lang="en-US" dirty="0">
                <a:latin typeface="Century Gothic" panose="020B0502020202020204" pitchFamily="34" charset="0"/>
              </a:rPr>
              <a:t>?</a:t>
            </a: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p:txBody>
      </p:sp>
      <p:sp>
        <p:nvSpPr>
          <p:cNvPr id="5" name="TextBox 4">
            <a:extLst>
              <a:ext uri="{FF2B5EF4-FFF2-40B4-BE49-F238E27FC236}">
                <a16:creationId xmlns:a16="http://schemas.microsoft.com/office/drawing/2014/main" id="{27B4CC09-FDD5-4273-A25C-657CF71494C1}"/>
              </a:ext>
            </a:extLst>
          </p:cNvPr>
          <p:cNvSpPr txBox="1"/>
          <p:nvPr/>
        </p:nvSpPr>
        <p:spPr>
          <a:xfrm>
            <a:off x="1238250" y="2655612"/>
            <a:ext cx="3813809" cy="646331"/>
          </a:xfrm>
          <a:prstGeom prst="rect">
            <a:avLst/>
          </a:prstGeom>
          <a:noFill/>
        </p:spPr>
        <p:txBody>
          <a:bodyPr wrap="square" rtlCol="0">
            <a:spAutoFit/>
          </a:bodyPr>
          <a:lstStyle/>
          <a:p>
            <a:r>
              <a:rPr lang="en-US" dirty="0"/>
              <a:t>Average price per square foot based on school district – Box plot</a:t>
            </a:r>
          </a:p>
        </p:txBody>
      </p:sp>
      <p:sp>
        <p:nvSpPr>
          <p:cNvPr id="6" name="TextBox 5">
            <a:extLst>
              <a:ext uri="{FF2B5EF4-FFF2-40B4-BE49-F238E27FC236}">
                <a16:creationId xmlns:a16="http://schemas.microsoft.com/office/drawing/2014/main" id="{21123FDC-0B68-41D0-B0CA-E3A9C6CC96D8}"/>
              </a:ext>
            </a:extLst>
          </p:cNvPr>
          <p:cNvSpPr txBox="1"/>
          <p:nvPr/>
        </p:nvSpPr>
        <p:spPr>
          <a:xfrm>
            <a:off x="1238250" y="5434139"/>
            <a:ext cx="3813809" cy="923330"/>
          </a:xfrm>
          <a:prstGeom prst="rect">
            <a:avLst/>
          </a:prstGeom>
          <a:noFill/>
        </p:spPr>
        <p:txBody>
          <a:bodyPr wrap="square" rtlCol="0">
            <a:spAutoFit/>
          </a:bodyPr>
          <a:lstStyle/>
          <a:p>
            <a:r>
              <a:rPr lang="en-US" dirty="0"/>
              <a:t>Changing the bracket your school district is in can lead to an increase in $160k in home price</a:t>
            </a:r>
          </a:p>
        </p:txBody>
      </p:sp>
    </p:spTree>
    <p:extLst>
      <p:ext uri="{BB962C8B-B14F-4D97-AF65-F5344CB8AC3E}">
        <p14:creationId xmlns:p14="http://schemas.microsoft.com/office/powerpoint/2010/main" val="13460450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7F219660-0513-4B9F-BE28-2F72468D1DB1}"/>
              </a:ext>
            </a:extLst>
          </p:cNvPr>
          <p:cNvPicPr>
            <a:picLocks noChangeAspect="1"/>
          </p:cNvPicPr>
          <p:nvPr/>
        </p:nvPicPr>
        <p:blipFill>
          <a:blip r:embed="rId2"/>
          <a:stretch>
            <a:fillRect/>
          </a:stretch>
        </p:blipFill>
        <p:spPr>
          <a:xfrm>
            <a:off x="97164" y="0"/>
            <a:ext cx="10377875" cy="6858000"/>
          </a:xfrm>
          <a:prstGeom prst="rect">
            <a:avLst/>
          </a:prstGeom>
        </p:spPr>
      </p:pic>
      <p:sp>
        <p:nvSpPr>
          <p:cNvPr id="7" name="TextBox 6">
            <a:extLst>
              <a:ext uri="{FF2B5EF4-FFF2-40B4-BE49-F238E27FC236}">
                <a16:creationId xmlns:a16="http://schemas.microsoft.com/office/drawing/2014/main" id="{8CBE0CAF-8524-41AC-8A22-9782732DAE7F}"/>
              </a:ext>
            </a:extLst>
          </p:cNvPr>
          <p:cNvSpPr txBox="1"/>
          <p:nvPr/>
        </p:nvSpPr>
        <p:spPr>
          <a:xfrm>
            <a:off x="4843405" y="21263"/>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8" name="TextBox 7">
            <a:extLst>
              <a:ext uri="{FF2B5EF4-FFF2-40B4-BE49-F238E27FC236}">
                <a16:creationId xmlns:a16="http://schemas.microsoft.com/office/drawing/2014/main" id="{5F6633BD-6876-47C5-98B9-009E246353B5}"/>
              </a:ext>
            </a:extLst>
          </p:cNvPr>
          <p:cNvSpPr txBox="1"/>
          <p:nvPr/>
        </p:nvSpPr>
        <p:spPr>
          <a:xfrm>
            <a:off x="210702" y="1945488"/>
            <a:ext cx="601447" cy="307777"/>
          </a:xfrm>
          <a:prstGeom prst="rect">
            <a:avLst/>
          </a:prstGeom>
          <a:noFill/>
        </p:spPr>
        <p:txBody>
          <a:bodyPr wrap="none" rtlCol="0">
            <a:spAutoFit/>
          </a:bodyPr>
          <a:lstStyle/>
          <a:p>
            <a:r>
              <a:rPr lang="en-US" sz="1400" dirty="0">
                <a:solidFill>
                  <a:srgbClr val="FF0000"/>
                </a:solidFill>
              </a:rPr>
              <a:t>linear</a:t>
            </a:r>
          </a:p>
        </p:txBody>
      </p:sp>
      <p:sp>
        <p:nvSpPr>
          <p:cNvPr id="12" name="TextBox 11">
            <a:extLst>
              <a:ext uri="{FF2B5EF4-FFF2-40B4-BE49-F238E27FC236}">
                <a16:creationId xmlns:a16="http://schemas.microsoft.com/office/drawing/2014/main" id="{98D3BC51-616C-4D5B-99F4-C3F6D045AE59}"/>
              </a:ext>
            </a:extLst>
          </p:cNvPr>
          <p:cNvSpPr txBox="1"/>
          <p:nvPr/>
        </p:nvSpPr>
        <p:spPr>
          <a:xfrm>
            <a:off x="6656073" y="1791600"/>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18" name="TextBox 17">
            <a:extLst>
              <a:ext uri="{FF2B5EF4-FFF2-40B4-BE49-F238E27FC236}">
                <a16:creationId xmlns:a16="http://schemas.microsoft.com/office/drawing/2014/main" id="{8FB29D77-1447-45C5-9EE5-555B9AFE25BE}"/>
              </a:ext>
            </a:extLst>
          </p:cNvPr>
          <p:cNvSpPr txBox="1"/>
          <p:nvPr/>
        </p:nvSpPr>
        <p:spPr>
          <a:xfrm>
            <a:off x="8695449" y="1765082"/>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20" name="TextBox 19">
            <a:extLst>
              <a:ext uri="{FF2B5EF4-FFF2-40B4-BE49-F238E27FC236}">
                <a16:creationId xmlns:a16="http://schemas.microsoft.com/office/drawing/2014/main" id="{42BACB50-DB5F-4217-9151-B14068D3B391}"/>
              </a:ext>
            </a:extLst>
          </p:cNvPr>
          <p:cNvSpPr txBox="1"/>
          <p:nvPr/>
        </p:nvSpPr>
        <p:spPr>
          <a:xfrm>
            <a:off x="210702" y="3654563"/>
            <a:ext cx="601447" cy="307777"/>
          </a:xfrm>
          <a:prstGeom prst="rect">
            <a:avLst/>
          </a:prstGeom>
          <a:noFill/>
        </p:spPr>
        <p:txBody>
          <a:bodyPr wrap="none" rtlCol="0">
            <a:spAutoFit/>
          </a:bodyPr>
          <a:lstStyle/>
          <a:p>
            <a:r>
              <a:rPr lang="en-US" sz="1400" dirty="0">
                <a:solidFill>
                  <a:srgbClr val="FF0000"/>
                </a:solidFill>
              </a:rPr>
              <a:t>linear</a:t>
            </a:r>
          </a:p>
        </p:txBody>
      </p:sp>
      <p:sp>
        <p:nvSpPr>
          <p:cNvPr id="22" name="TextBox 21">
            <a:extLst>
              <a:ext uri="{FF2B5EF4-FFF2-40B4-BE49-F238E27FC236}">
                <a16:creationId xmlns:a16="http://schemas.microsoft.com/office/drawing/2014/main" id="{568A5FDF-3581-4857-B04B-718A3787E9FA}"/>
              </a:ext>
            </a:extLst>
          </p:cNvPr>
          <p:cNvSpPr txBox="1"/>
          <p:nvPr/>
        </p:nvSpPr>
        <p:spPr>
          <a:xfrm>
            <a:off x="114810" y="3429000"/>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24" name="TextBox 23">
            <a:extLst>
              <a:ext uri="{FF2B5EF4-FFF2-40B4-BE49-F238E27FC236}">
                <a16:creationId xmlns:a16="http://schemas.microsoft.com/office/drawing/2014/main" id="{9E0CDB03-CFD3-4889-AD15-449BF6BDCCE0}"/>
              </a:ext>
            </a:extLst>
          </p:cNvPr>
          <p:cNvSpPr txBox="1"/>
          <p:nvPr/>
        </p:nvSpPr>
        <p:spPr>
          <a:xfrm>
            <a:off x="2413798" y="3487643"/>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26" name="TextBox 25">
            <a:extLst>
              <a:ext uri="{FF2B5EF4-FFF2-40B4-BE49-F238E27FC236}">
                <a16:creationId xmlns:a16="http://schemas.microsoft.com/office/drawing/2014/main" id="{8A19D389-CBD9-484F-8E7C-58B52CC0C12D}"/>
              </a:ext>
            </a:extLst>
          </p:cNvPr>
          <p:cNvSpPr txBox="1"/>
          <p:nvPr/>
        </p:nvSpPr>
        <p:spPr>
          <a:xfrm>
            <a:off x="4867156" y="3518328"/>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28" name="TextBox 27">
            <a:extLst>
              <a:ext uri="{FF2B5EF4-FFF2-40B4-BE49-F238E27FC236}">
                <a16:creationId xmlns:a16="http://schemas.microsoft.com/office/drawing/2014/main" id="{BBE4502A-A2E2-4E71-BBC0-3F6FF0E71179}"/>
              </a:ext>
            </a:extLst>
          </p:cNvPr>
          <p:cNvSpPr txBox="1"/>
          <p:nvPr/>
        </p:nvSpPr>
        <p:spPr>
          <a:xfrm>
            <a:off x="7113628" y="3500674"/>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0" name="TextBox 29">
            <a:extLst>
              <a:ext uri="{FF2B5EF4-FFF2-40B4-BE49-F238E27FC236}">
                <a16:creationId xmlns:a16="http://schemas.microsoft.com/office/drawing/2014/main" id="{64E2503F-DCF3-472F-AFC5-B66E649F4A57}"/>
              </a:ext>
            </a:extLst>
          </p:cNvPr>
          <p:cNvSpPr txBox="1"/>
          <p:nvPr/>
        </p:nvSpPr>
        <p:spPr>
          <a:xfrm>
            <a:off x="9241856" y="3500673"/>
            <a:ext cx="758541" cy="307777"/>
          </a:xfrm>
          <a:prstGeom prst="rect">
            <a:avLst/>
          </a:prstGeom>
          <a:noFill/>
        </p:spPr>
        <p:txBody>
          <a:bodyPr wrap="none" rtlCol="0">
            <a:spAutoFit/>
          </a:bodyPr>
          <a:lstStyle/>
          <a:p>
            <a:r>
              <a:rPr lang="en-US" sz="1400" dirty="0">
                <a:solidFill>
                  <a:srgbClr val="FF0000"/>
                </a:solidFill>
              </a:rPr>
              <a:t>Linear ?</a:t>
            </a:r>
          </a:p>
        </p:txBody>
      </p:sp>
      <p:sp>
        <p:nvSpPr>
          <p:cNvPr id="32" name="TextBox 31">
            <a:extLst>
              <a:ext uri="{FF2B5EF4-FFF2-40B4-BE49-F238E27FC236}">
                <a16:creationId xmlns:a16="http://schemas.microsoft.com/office/drawing/2014/main" id="{B1FA5DEC-FF0A-4F20-95C9-7A6FEDFD7C1A}"/>
              </a:ext>
            </a:extLst>
          </p:cNvPr>
          <p:cNvSpPr txBox="1"/>
          <p:nvPr/>
        </p:nvSpPr>
        <p:spPr>
          <a:xfrm>
            <a:off x="428517" y="5249766"/>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4" name="TextBox 33">
            <a:extLst>
              <a:ext uri="{FF2B5EF4-FFF2-40B4-BE49-F238E27FC236}">
                <a16:creationId xmlns:a16="http://schemas.microsoft.com/office/drawing/2014/main" id="{C78BCB61-235C-4E80-9E57-B004BF828757}"/>
              </a:ext>
            </a:extLst>
          </p:cNvPr>
          <p:cNvSpPr txBox="1"/>
          <p:nvPr/>
        </p:nvSpPr>
        <p:spPr>
          <a:xfrm>
            <a:off x="2455061" y="5249766"/>
            <a:ext cx="601447" cy="307777"/>
          </a:xfrm>
          <a:prstGeom prst="rect">
            <a:avLst/>
          </a:prstGeom>
          <a:noFill/>
        </p:spPr>
        <p:txBody>
          <a:bodyPr wrap="none" rtlCol="0">
            <a:spAutoFit/>
          </a:bodyPr>
          <a:lstStyle/>
          <a:p>
            <a:r>
              <a:rPr lang="en-US" sz="1400" dirty="0">
                <a:solidFill>
                  <a:srgbClr val="FF0000"/>
                </a:solidFill>
              </a:rPr>
              <a:t>linear</a:t>
            </a:r>
          </a:p>
        </p:txBody>
      </p:sp>
      <p:sp>
        <p:nvSpPr>
          <p:cNvPr id="36" name="TextBox 35">
            <a:extLst>
              <a:ext uri="{FF2B5EF4-FFF2-40B4-BE49-F238E27FC236}">
                <a16:creationId xmlns:a16="http://schemas.microsoft.com/office/drawing/2014/main" id="{B726FAC2-57EC-4C9A-80C9-C7FA3862496E}"/>
              </a:ext>
            </a:extLst>
          </p:cNvPr>
          <p:cNvSpPr txBox="1"/>
          <p:nvPr/>
        </p:nvSpPr>
        <p:spPr>
          <a:xfrm>
            <a:off x="4885189" y="5290589"/>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38" name="TextBox 37">
            <a:extLst>
              <a:ext uri="{FF2B5EF4-FFF2-40B4-BE49-F238E27FC236}">
                <a16:creationId xmlns:a16="http://schemas.microsoft.com/office/drawing/2014/main" id="{908A569C-9B84-419A-BA30-D9D0DB508597}"/>
              </a:ext>
            </a:extLst>
          </p:cNvPr>
          <p:cNvSpPr txBox="1"/>
          <p:nvPr/>
        </p:nvSpPr>
        <p:spPr>
          <a:xfrm>
            <a:off x="2431543" y="-1"/>
            <a:ext cx="601447" cy="307777"/>
          </a:xfrm>
          <a:prstGeom prst="rect">
            <a:avLst/>
          </a:prstGeom>
          <a:noFill/>
        </p:spPr>
        <p:txBody>
          <a:bodyPr wrap="none" rtlCol="0">
            <a:spAutoFit/>
          </a:bodyPr>
          <a:lstStyle/>
          <a:p>
            <a:r>
              <a:rPr lang="en-US" sz="1400" dirty="0">
                <a:solidFill>
                  <a:srgbClr val="FF0000"/>
                </a:solidFill>
              </a:rPr>
              <a:t>linear</a:t>
            </a:r>
          </a:p>
        </p:txBody>
      </p:sp>
      <p:sp>
        <p:nvSpPr>
          <p:cNvPr id="40" name="TextBox 39">
            <a:extLst>
              <a:ext uri="{FF2B5EF4-FFF2-40B4-BE49-F238E27FC236}">
                <a16:creationId xmlns:a16="http://schemas.microsoft.com/office/drawing/2014/main" id="{2CA74854-602A-46A8-A2CE-6882D1D2B52B}"/>
              </a:ext>
            </a:extLst>
          </p:cNvPr>
          <p:cNvSpPr txBox="1"/>
          <p:nvPr/>
        </p:nvSpPr>
        <p:spPr>
          <a:xfrm>
            <a:off x="208905" y="-27787"/>
            <a:ext cx="1178528"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r>
              <a:rPr lang="en-US" sz="1400" dirty="0">
                <a:solidFill>
                  <a:srgbClr val="FF0000"/>
                </a:solidFill>
              </a:rPr>
              <a:t> - </a:t>
            </a:r>
            <a:r>
              <a:rPr lang="en-US" sz="1400" dirty="0" err="1">
                <a:solidFill>
                  <a:srgbClr val="FF0000"/>
                </a:solidFill>
              </a:rPr>
              <a:t>ish</a:t>
            </a:r>
            <a:endParaRPr lang="en-US" sz="1400" dirty="0">
              <a:solidFill>
                <a:srgbClr val="FF0000"/>
              </a:solidFill>
            </a:endParaRPr>
          </a:p>
        </p:txBody>
      </p:sp>
      <p:sp>
        <p:nvSpPr>
          <p:cNvPr id="42" name="TextBox 41">
            <a:extLst>
              <a:ext uri="{FF2B5EF4-FFF2-40B4-BE49-F238E27FC236}">
                <a16:creationId xmlns:a16="http://schemas.microsoft.com/office/drawing/2014/main" id="{A9032F19-38B4-4FA7-A7D8-EB009EE612C1}"/>
              </a:ext>
            </a:extLst>
          </p:cNvPr>
          <p:cNvSpPr txBox="1"/>
          <p:nvPr/>
        </p:nvSpPr>
        <p:spPr>
          <a:xfrm>
            <a:off x="7314004" y="6823"/>
            <a:ext cx="601447" cy="307777"/>
          </a:xfrm>
          <a:prstGeom prst="rect">
            <a:avLst/>
          </a:prstGeom>
          <a:noFill/>
        </p:spPr>
        <p:txBody>
          <a:bodyPr wrap="none" rtlCol="0">
            <a:spAutoFit/>
          </a:bodyPr>
          <a:lstStyle/>
          <a:p>
            <a:r>
              <a:rPr lang="en-US" sz="1400" dirty="0">
                <a:solidFill>
                  <a:srgbClr val="FF0000"/>
                </a:solidFill>
              </a:rPr>
              <a:t>linear</a:t>
            </a:r>
          </a:p>
        </p:txBody>
      </p:sp>
      <p:sp>
        <p:nvSpPr>
          <p:cNvPr id="44" name="TextBox 43">
            <a:extLst>
              <a:ext uri="{FF2B5EF4-FFF2-40B4-BE49-F238E27FC236}">
                <a16:creationId xmlns:a16="http://schemas.microsoft.com/office/drawing/2014/main" id="{05D55605-8C67-473B-B569-471D813DDBF3}"/>
              </a:ext>
            </a:extLst>
          </p:cNvPr>
          <p:cNvSpPr txBox="1"/>
          <p:nvPr/>
        </p:nvSpPr>
        <p:spPr>
          <a:xfrm>
            <a:off x="8894521" y="6823"/>
            <a:ext cx="601447" cy="307777"/>
          </a:xfrm>
          <a:prstGeom prst="rect">
            <a:avLst/>
          </a:prstGeom>
          <a:noFill/>
        </p:spPr>
        <p:txBody>
          <a:bodyPr wrap="none" rtlCol="0">
            <a:spAutoFit/>
          </a:bodyPr>
          <a:lstStyle/>
          <a:p>
            <a:r>
              <a:rPr lang="en-US" sz="1400" dirty="0">
                <a:solidFill>
                  <a:srgbClr val="FF0000"/>
                </a:solidFill>
              </a:rPr>
              <a:t>linear</a:t>
            </a:r>
          </a:p>
        </p:txBody>
      </p:sp>
      <p:sp>
        <p:nvSpPr>
          <p:cNvPr id="47" name="TextBox 46">
            <a:extLst>
              <a:ext uri="{FF2B5EF4-FFF2-40B4-BE49-F238E27FC236}">
                <a16:creationId xmlns:a16="http://schemas.microsoft.com/office/drawing/2014/main" id="{DF20563E-8D8D-4353-B846-D84338BA9D03}"/>
              </a:ext>
            </a:extLst>
          </p:cNvPr>
          <p:cNvSpPr txBox="1"/>
          <p:nvPr/>
        </p:nvSpPr>
        <p:spPr>
          <a:xfrm>
            <a:off x="4873791" y="1746067"/>
            <a:ext cx="999120" cy="307777"/>
          </a:xfrm>
          <a:prstGeom prst="rect">
            <a:avLst/>
          </a:prstGeom>
          <a:noFill/>
        </p:spPr>
        <p:txBody>
          <a:bodyPr wrap="none" rtlCol="0">
            <a:spAutoFit/>
          </a:bodyPr>
          <a:lstStyle/>
          <a:p>
            <a:r>
              <a:rPr lang="en-US" sz="1400" dirty="0">
                <a:solidFill>
                  <a:schemeClr val="accent6"/>
                </a:solidFill>
              </a:rPr>
              <a:t>Categorical</a:t>
            </a:r>
          </a:p>
        </p:txBody>
      </p:sp>
      <p:sp>
        <p:nvSpPr>
          <p:cNvPr id="50" name="TextBox 49">
            <a:extLst>
              <a:ext uri="{FF2B5EF4-FFF2-40B4-BE49-F238E27FC236}">
                <a16:creationId xmlns:a16="http://schemas.microsoft.com/office/drawing/2014/main" id="{DFA3C4BA-A43E-486B-BCE7-185CB165F74E}"/>
              </a:ext>
            </a:extLst>
          </p:cNvPr>
          <p:cNvSpPr txBox="1"/>
          <p:nvPr/>
        </p:nvSpPr>
        <p:spPr>
          <a:xfrm>
            <a:off x="2850640" y="2000062"/>
            <a:ext cx="601447" cy="307777"/>
          </a:xfrm>
          <a:prstGeom prst="rect">
            <a:avLst/>
          </a:prstGeom>
          <a:noFill/>
        </p:spPr>
        <p:txBody>
          <a:bodyPr wrap="none" rtlCol="0">
            <a:spAutoFit/>
          </a:bodyPr>
          <a:lstStyle/>
          <a:p>
            <a:r>
              <a:rPr lang="en-US" sz="1400" dirty="0">
                <a:solidFill>
                  <a:srgbClr val="FF0000"/>
                </a:solidFill>
              </a:rPr>
              <a:t>linear</a:t>
            </a:r>
          </a:p>
        </p:txBody>
      </p:sp>
      <p:pic>
        <p:nvPicPr>
          <p:cNvPr id="2054" name="Picture 6">
            <a:extLst>
              <a:ext uri="{FF2B5EF4-FFF2-40B4-BE49-F238E27FC236}">
                <a16:creationId xmlns:a16="http://schemas.microsoft.com/office/drawing/2014/main" id="{023ED0F0-9BEC-4C46-9430-B5D421D18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7300" y="5258933"/>
            <a:ext cx="3827366" cy="1592244"/>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a:extLst>
              <a:ext uri="{FF2B5EF4-FFF2-40B4-BE49-F238E27FC236}">
                <a16:creationId xmlns:a16="http://schemas.microsoft.com/office/drawing/2014/main" id="{F169C7BE-12C4-4A96-AB87-91BB3E550BAC}"/>
              </a:ext>
            </a:extLst>
          </p:cNvPr>
          <p:cNvCxnSpPr/>
          <p:nvPr/>
        </p:nvCxnSpPr>
        <p:spPr>
          <a:xfrm>
            <a:off x="6723017" y="5904411"/>
            <a:ext cx="1192434" cy="4615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A3B0FBA-ECDD-496A-823A-2B6470788013}"/>
              </a:ext>
            </a:extLst>
          </p:cNvPr>
          <p:cNvCxnSpPr/>
          <p:nvPr/>
        </p:nvCxnSpPr>
        <p:spPr>
          <a:xfrm>
            <a:off x="8786575" y="5987143"/>
            <a:ext cx="1192434" cy="461555"/>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F2809E5-2304-4A92-B618-86885B07654A}"/>
              </a:ext>
            </a:extLst>
          </p:cNvPr>
          <p:cNvSpPr txBox="1"/>
          <p:nvPr/>
        </p:nvSpPr>
        <p:spPr>
          <a:xfrm>
            <a:off x="7044466" y="5419200"/>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56" name="TextBox 55">
            <a:extLst>
              <a:ext uri="{FF2B5EF4-FFF2-40B4-BE49-F238E27FC236}">
                <a16:creationId xmlns:a16="http://schemas.microsoft.com/office/drawing/2014/main" id="{91EC10C6-7542-4C03-8047-2F3382D84569}"/>
              </a:ext>
            </a:extLst>
          </p:cNvPr>
          <p:cNvSpPr txBox="1"/>
          <p:nvPr/>
        </p:nvSpPr>
        <p:spPr>
          <a:xfrm>
            <a:off x="9068644" y="5453435"/>
            <a:ext cx="801823" cy="307777"/>
          </a:xfrm>
          <a:prstGeom prst="rect">
            <a:avLst/>
          </a:prstGeom>
          <a:noFill/>
        </p:spPr>
        <p:txBody>
          <a:bodyPr wrap="none" rtlCol="0">
            <a:spAutoFit/>
          </a:bodyPr>
          <a:lstStyle/>
          <a:p>
            <a:r>
              <a:rPr lang="en-US" sz="1400" dirty="0">
                <a:solidFill>
                  <a:srgbClr val="FF0000"/>
                </a:solidFill>
              </a:rPr>
              <a:t>Non - </a:t>
            </a:r>
            <a:r>
              <a:rPr lang="en-US" sz="1400" dirty="0" err="1">
                <a:solidFill>
                  <a:srgbClr val="FF0000"/>
                </a:solidFill>
              </a:rPr>
              <a:t>lin</a:t>
            </a:r>
            <a:endParaRPr lang="en-US" sz="1400" dirty="0">
              <a:solidFill>
                <a:srgbClr val="FF0000"/>
              </a:solidFill>
            </a:endParaRPr>
          </a:p>
        </p:txBody>
      </p:sp>
      <p:sp>
        <p:nvSpPr>
          <p:cNvPr id="57" name="TextBox 56">
            <a:extLst>
              <a:ext uri="{FF2B5EF4-FFF2-40B4-BE49-F238E27FC236}">
                <a16:creationId xmlns:a16="http://schemas.microsoft.com/office/drawing/2014/main" id="{0F28668F-A393-4FAF-AAAC-C0B4DB9244F6}"/>
              </a:ext>
            </a:extLst>
          </p:cNvPr>
          <p:cNvSpPr txBox="1"/>
          <p:nvPr/>
        </p:nvSpPr>
        <p:spPr>
          <a:xfrm>
            <a:off x="10735502" y="97668"/>
            <a:ext cx="1549952" cy="1384995"/>
          </a:xfrm>
          <a:prstGeom prst="rect">
            <a:avLst/>
          </a:prstGeom>
          <a:noFill/>
        </p:spPr>
        <p:txBody>
          <a:bodyPr wrap="square" rtlCol="0">
            <a:spAutoFit/>
          </a:bodyPr>
          <a:lstStyle/>
          <a:p>
            <a:r>
              <a:rPr lang="en-US" sz="1050" dirty="0"/>
              <a:t>To do: </a:t>
            </a:r>
          </a:p>
          <a:p>
            <a:pPr marL="171450" indent="-171450">
              <a:buFontTx/>
              <a:buChar char="-"/>
            </a:pPr>
            <a:r>
              <a:rPr lang="en-US" sz="1050" dirty="0"/>
              <a:t>Change out to delta $– </a:t>
            </a:r>
          </a:p>
          <a:p>
            <a:pPr marL="171450" indent="-171450">
              <a:buFontTx/>
              <a:buChar char="-"/>
            </a:pPr>
            <a:r>
              <a:rPr lang="en-US" sz="1050" dirty="0"/>
              <a:t>Add school district rank</a:t>
            </a:r>
          </a:p>
          <a:p>
            <a:pPr marL="171450" indent="-171450">
              <a:buFontTx/>
              <a:buChar char="-"/>
            </a:pPr>
            <a:r>
              <a:rPr lang="en-US" sz="1050" dirty="0"/>
              <a:t>Attractions count</a:t>
            </a:r>
          </a:p>
          <a:p>
            <a:pPr marL="171450" indent="-171450">
              <a:buFontTx/>
              <a:buChar char="-"/>
            </a:pPr>
            <a:r>
              <a:rPr lang="en-US" sz="1050" dirty="0"/>
              <a:t>Hotness factor</a:t>
            </a:r>
          </a:p>
          <a:p>
            <a:pPr marL="171450" indent="-171450">
              <a:buFontTx/>
              <a:buChar char="-"/>
            </a:pPr>
            <a:r>
              <a:rPr lang="en-US" sz="1050" dirty="0"/>
              <a:t>Price</a:t>
            </a:r>
          </a:p>
        </p:txBody>
      </p:sp>
      <p:sp>
        <p:nvSpPr>
          <p:cNvPr id="60" name="Oval 59">
            <a:extLst>
              <a:ext uri="{FF2B5EF4-FFF2-40B4-BE49-F238E27FC236}">
                <a16:creationId xmlns:a16="http://schemas.microsoft.com/office/drawing/2014/main" id="{02A88F57-7CDA-4B3C-AB7E-342085FCF8E7}"/>
              </a:ext>
            </a:extLst>
          </p:cNvPr>
          <p:cNvSpPr/>
          <p:nvPr/>
        </p:nvSpPr>
        <p:spPr>
          <a:xfrm>
            <a:off x="11246240" y="1945488"/>
            <a:ext cx="735058" cy="68282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Keep</a:t>
            </a:r>
          </a:p>
        </p:txBody>
      </p:sp>
      <p:sp>
        <p:nvSpPr>
          <p:cNvPr id="63" name="TextBox 62">
            <a:extLst>
              <a:ext uri="{FF2B5EF4-FFF2-40B4-BE49-F238E27FC236}">
                <a16:creationId xmlns:a16="http://schemas.microsoft.com/office/drawing/2014/main" id="{C2E4C842-7354-4C42-BA01-FCA8D9508455}"/>
              </a:ext>
            </a:extLst>
          </p:cNvPr>
          <p:cNvSpPr txBox="1"/>
          <p:nvPr/>
        </p:nvSpPr>
        <p:spPr>
          <a:xfrm>
            <a:off x="10340103" y="3582888"/>
            <a:ext cx="2117035" cy="2031325"/>
          </a:xfrm>
          <a:prstGeom prst="rect">
            <a:avLst/>
          </a:prstGeom>
          <a:noFill/>
        </p:spPr>
        <p:txBody>
          <a:bodyPr wrap="square" rtlCol="0">
            <a:spAutoFit/>
          </a:bodyPr>
          <a:lstStyle/>
          <a:p>
            <a:r>
              <a:rPr lang="en-US" dirty="0"/>
              <a:t>Looking for strongly correlated with Price but not strongly correlated to other features/ independent variables</a:t>
            </a:r>
          </a:p>
        </p:txBody>
      </p:sp>
    </p:spTree>
    <p:extLst>
      <p:ext uri="{BB962C8B-B14F-4D97-AF65-F5344CB8AC3E}">
        <p14:creationId xmlns:p14="http://schemas.microsoft.com/office/powerpoint/2010/main" val="219945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5F9F4-E1C2-4A86-8D36-B9D6F2AD4571}"/>
              </a:ext>
            </a:extLst>
          </p:cNvPr>
          <p:cNvPicPr>
            <a:picLocks noChangeAspect="1"/>
          </p:cNvPicPr>
          <p:nvPr/>
        </p:nvPicPr>
        <p:blipFill>
          <a:blip r:embed="rId2"/>
          <a:stretch>
            <a:fillRect/>
          </a:stretch>
        </p:blipFill>
        <p:spPr>
          <a:xfrm>
            <a:off x="0" y="64615"/>
            <a:ext cx="10671702" cy="6858000"/>
          </a:xfrm>
          <a:prstGeom prst="rect">
            <a:avLst/>
          </a:prstGeom>
        </p:spPr>
      </p:pic>
    </p:spTree>
    <p:extLst>
      <p:ext uri="{BB962C8B-B14F-4D97-AF65-F5344CB8AC3E}">
        <p14:creationId xmlns:p14="http://schemas.microsoft.com/office/powerpoint/2010/main" val="18963456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949EB-CEC5-49FF-ADA3-ECE8343D7A18}"/>
              </a:ext>
            </a:extLst>
          </p:cNvPr>
          <p:cNvSpPr>
            <a:spLocks noGrp="1"/>
          </p:cNvSpPr>
          <p:nvPr>
            <p:ph type="title"/>
          </p:nvPr>
        </p:nvSpPr>
        <p:spPr>
          <a:xfrm>
            <a:off x="0" y="0"/>
            <a:ext cx="11062252" cy="540566"/>
          </a:xfrm>
        </p:spPr>
        <p:txBody>
          <a:bodyPr>
            <a:normAutofit fontScale="90000"/>
          </a:bodyPr>
          <a:lstStyle/>
          <a:p>
            <a:r>
              <a:rPr lang="en-US" dirty="0"/>
              <a:t>Standardization – how do you decide?  Use Model?</a:t>
            </a:r>
          </a:p>
        </p:txBody>
      </p:sp>
      <p:sp>
        <p:nvSpPr>
          <p:cNvPr id="3" name="Content Placeholder 2">
            <a:extLst>
              <a:ext uri="{FF2B5EF4-FFF2-40B4-BE49-F238E27FC236}">
                <a16:creationId xmlns:a16="http://schemas.microsoft.com/office/drawing/2014/main" id="{D19F907D-4F91-4AFF-9CF0-8941C2BACF8A}"/>
              </a:ext>
            </a:extLst>
          </p:cNvPr>
          <p:cNvSpPr>
            <a:spLocks noGrp="1"/>
          </p:cNvSpPr>
          <p:nvPr>
            <p:ph idx="1"/>
          </p:nvPr>
        </p:nvSpPr>
        <p:spPr>
          <a:xfrm>
            <a:off x="394063" y="850265"/>
            <a:ext cx="10515600" cy="1962150"/>
          </a:xfrm>
        </p:spPr>
        <p:txBody>
          <a:bodyPr>
            <a:normAutofit/>
          </a:bodyPr>
          <a:lstStyle/>
          <a:p>
            <a:r>
              <a:rPr lang="en-US" sz="2400" dirty="0" err="1"/>
              <a:t>scaled_acc</a:t>
            </a:r>
            <a:r>
              <a:rPr lang="en-US" sz="2400" dirty="0"/>
              <a:t> = (acc - min(acc)) / (max(acc) - min(acc))</a:t>
            </a:r>
          </a:p>
          <a:p>
            <a:r>
              <a:rPr lang="en-US" sz="2400" dirty="0" err="1"/>
              <a:t>scaled_disp</a:t>
            </a:r>
            <a:r>
              <a:rPr lang="en-US" sz="2400" dirty="0"/>
              <a:t> = (</a:t>
            </a:r>
            <a:r>
              <a:rPr lang="en-US" sz="2400" dirty="0" err="1"/>
              <a:t>logdisp</a:t>
            </a:r>
            <a:r>
              <a:rPr lang="en-US" sz="2400" dirty="0"/>
              <a:t> - </a:t>
            </a:r>
            <a:r>
              <a:rPr lang="en-US" sz="2400" dirty="0" err="1"/>
              <a:t>np.mean</a:t>
            </a:r>
            <a:r>
              <a:rPr lang="en-US" sz="2400" dirty="0"/>
              <a:t>(</a:t>
            </a:r>
            <a:r>
              <a:rPr lang="en-US" sz="2400" dirty="0" err="1"/>
              <a:t>logdisp</a:t>
            </a:r>
            <a:r>
              <a:rPr lang="en-US" sz="2400" dirty="0"/>
              <a:t>)) / </a:t>
            </a:r>
            <a:r>
              <a:rPr lang="en-US" sz="2400" dirty="0" err="1"/>
              <a:t>np.sqrt</a:t>
            </a:r>
            <a:r>
              <a:rPr lang="en-US" sz="2400" dirty="0"/>
              <a:t>(</a:t>
            </a:r>
            <a:r>
              <a:rPr lang="en-US" sz="2400" dirty="0" err="1"/>
              <a:t>np.var</a:t>
            </a:r>
            <a:r>
              <a:rPr lang="en-US" sz="2400" dirty="0"/>
              <a:t>(</a:t>
            </a:r>
            <a:r>
              <a:rPr lang="en-US" sz="2400" dirty="0" err="1"/>
              <a:t>logdisp</a:t>
            </a:r>
            <a:r>
              <a:rPr lang="en-US" sz="2400" dirty="0"/>
              <a:t>))</a:t>
            </a:r>
          </a:p>
          <a:p>
            <a:r>
              <a:rPr lang="en-US" sz="2400" dirty="0" err="1"/>
              <a:t>scaled_weight</a:t>
            </a:r>
            <a:r>
              <a:rPr lang="en-US" sz="2400" dirty="0"/>
              <a:t> = (</a:t>
            </a:r>
            <a:r>
              <a:rPr lang="en-US" sz="2400" dirty="0" err="1"/>
              <a:t>logweight</a:t>
            </a:r>
            <a:r>
              <a:rPr lang="en-US" sz="2400" dirty="0"/>
              <a:t> - </a:t>
            </a:r>
            <a:r>
              <a:rPr lang="en-US" sz="2400" dirty="0" err="1"/>
              <a:t>np.mean</a:t>
            </a:r>
            <a:r>
              <a:rPr lang="en-US" sz="2400" dirty="0"/>
              <a:t>(</a:t>
            </a:r>
            <a:r>
              <a:rPr lang="en-US" sz="2400" dirty="0" err="1"/>
              <a:t>logweight</a:t>
            </a:r>
            <a:r>
              <a:rPr lang="en-US" sz="2400" dirty="0"/>
              <a:t>)) / </a:t>
            </a:r>
            <a:r>
              <a:rPr lang="en-US" sz="2400" dirty="0" err="1"/>
              <a:t>np.sqrt</a:t>
            </a:r>
            <a:r>
              <a:rPr lang="en-US" sz="2400" dirty="0"/>
              <a:t>(</a:t>
            </a:r>
            <a:r>
              <a:rPr lang="en-US" sz="2400" dirty="0" err="1"/>
              <a:t>np.var</a:t>
            </a:r>
            <a:r>
              <a:rPr lang="en-US" sz="2400" dirty="0"/>
              <a:t>(</a:t>
            </a:r>
            <a:r>
              <a:rPr lang="en-US" sz="2400" dirty="0" err="1"/>
              <a:t>logweight</a:t>
            </a:r>
            <a:r>
              <a:rPr lang="en-US" sz="2400" dirty="0"/>
              <a:t>))</a:t>
            </a:r>
          </a:p>
          <a:p>
            <a:r>
              <a:rPr lang="en-US" sz="2400" dirty="0" err="1"/>
              <a:t>scaled_horse</a:t>
            </a:r>
            <a:r>
              <a:rPr lang="en-US" sz="2400" dirty="0"/>
              <a:t> = (</a:t>
            </a:r>
            <a:r>
              <a:rPr lang="en-US" sz="2400" dirty="0" err="1"/>
              <a:t>loghorse</a:t>
            </a:r>
            <a:r>
              <a:rPr lang="en-US" sz="2400" dirty="0"/>
              <a:t> - </a:t>
            </a:r>
            <a:r>
              <a:rPr lang="en-US" sz="2400" dirty="0" err="1"/>
              <a:t>np.mean</a:t>
            </a:r>
            <a:r>
              <a:rPr lang="en-US" sz="2400" dirty="0"/>
              <a:t>(</a:t>
            </a:r>
            <a:r>
              <a:rPr lang="en-US" sz="2400" dirty="0" err="1"/>
              <a:t>loghorse</a:t>
            </a:r>
            <a:r>
              <a:rPr lang="en-US" sz="2400" dirty="0"/>
              <a:t>)) / (max(</a:t>
            </a:r>
            <a:r>
              <a:rPr lang="en-US" sz="2400" dirty="0" err="1"/>
              <a:t>loghorse</a:t>
            </a:r>
            <a:r>
              <a:rPr lang="en-US" sz="2400" dirty="0"/>
              <a:t>) - min(</a:t>
            </a:r>
            <a:r>
              <a:rPr lang="en-US" sz="2400" dirty="0" err="1"/>
              <a:t>loghorse</a:t>
            </a:r>
            <a:r>
              <a:rPr lang="en-US" sz="2400" dirty="0"/>
              <a:t>))</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ABAF886E-A0F8-4AF4-A27D-B3A5A10B84F7}"/>
              </a:ext>
            </a:extLst>
          </p:cNvPr>
          <p:cNvPicPr>
            <a:picLocks noChangeAspect="1"/>
          </p:cNvPicPr>
          <p:nvPr/>
        </p:nvPicPr>
        <p:blipFill>
          <a:blip r:embed="rId2"/>
          <a:stretch>
            <a:fillRect/>
          </a:stretch>
        </p:blipFill>
        <p:spPr>
          <a:xfrm>
            <a:off x="590510" y="4723765"/>
            <a:ext cx="5886450" cy="1962150"/>
          </a:xfrm>
          <a:prstGeom prst="rect">
            <a:avLst/>
          </a:prstGeom>
        </p:spPr>
      </p:pic>
      <p:sp>
        <p:nvSpPr>
          <p:cNvPr id="6" name="Rectangle 2">
            <a:extLst>
              <a:ext uri="{FF2B5EF4-FFF2-40B4-BE49-F238E27FC236}">
                <a16:creationId xmlns:a16="http://schemas.microsoft.com/office/drawing/2014/main" id="{AF75B419-E000-4220-8BDF-1BEEFFA5A47E}"/>
              </a:ext>
            </a:extLst>
          </p:cNvPr>
          <p:cNvSpPr>
            <a:spLocks noChangeArrowheads="1"/>
          </p:cNvSpPr>
          <p:nvPr/>
        </p:nvSpPr>
        <p:spPr bwMode="auto">
          <a:xfrm>
            <a:off x="590510" y="2812415"/>
            <a:ext cx="1228366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D73A49"/>
                </a:solidFill>
                <a:effectLst/>
                <a:latin typeface="SFMono-Regular"/>
              </a:rPr>
              <a:t>def</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6F42C1"/>
                </a:solidFill>
                <a:effectLst/>
                <a:latin typeface="SFMono-Regular"/>
              </a:rPr>
              <a:t>normalize</a:t>
            </a:r>
            <a:r>
              <a:rPr kumimoji="0" lang="en-US" altLang="en-US" sz="2400" b="0" i="0" u="none" strike="noStrike" cap="none" normalizeH="0" baseline="0" dirty="0">
                <a:ln>
                  <a:noFill/>
                </a:ln>
                <a:solidFill>
                  <a:srgbClr val="24292E"/>
                </a:solidFill>
                <a:effectLst/>
                <a:latin typeface="SFMono-Regular"/>
              </a:rPr>
              <a:t>(feature):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24292E"/>
                </a:solidFill>
                <a:latin typeface="SFMono-Regular"/>
              </a:rPr>
              <a:t>	</a:t>
            </a:r>
            <a:r>
              <a:rPr kumimoji="0" lang="en-US" altLang="en-US" sz="2400" b="0" i="0" u="none" strike="noStrike" cap="none" normalizeH="0" baseline="0" dirty="0">
                <a:ln>
                  <a:noFill/>
                </a:ln>
                <a:solidFill>
                  <a:srgbClr val="D73A49"/>
                </a:solidFill>
                <a:effectLst/>
                <a:latin typeface="SFMono-Regular"/>
              </a:rPr>
              <a:t>return</a:t>
            </a:r>
            <a:r>
              <a:rPr kumimoji="0" lang="en-US" altLang="en-US" sz="2400" b="0" i="0" u="none" strike="noStrike" cap="none" normalizeH="0" baseline="0" dirty="0">
                <a:ln>
                  <a:noFill/>
                </a:ln>
                <a:solidFill>
                  <a:srgbClr val="24292E"/>
                </a:solidFill>
                <a:effectLst/>
                <a:latin typeface="SFMono-Regular"/>
              </a:rPr>
              <a:t> (feature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feature.</a:t>
            </a:r>
            <a:r>
              <a:rPr kumimoji="0" lang="en-US" altLang="en-US" sz="2400" b="0" i="0" u="none" strike="noStrike" cap="none" normalizeH="0" baseline="0" dirty="0" err="1">
                <a:ln>
                  <a:noFill/>
                </a:ln>
                <a:solidFill>
                  <a:srgbClr val="6F42C1"/>
                </a:solidFill>
                <a:effectLst/>
                <a:latin typeface="SFMono-Regular"/>
              </a:rPr>
              <a:t>mean</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feature.</a:t>
            </a:r>
            <a:r>
              <a:rPr kumimoji="0" lang="en-US" altLang="en-US" sz="2400" b="0" i="0" u="none" strike="noStrike" cap="none" normalizeH="0" baseline="0" dirty="0" err="1">
                <a:ln>
                  <a:noFill/>
                </a:ln>
                <a:solidFill>
                  <a:srgbClr val="6F42C1"/>
                </a:solidFill>
                <a:effectLst/>
                <a:latin typeface="SFMono-Regular"/>
              </a:rPr>
              <a:t>std</a:t>
            </a:r>
            <a:r>
              <a:rPr kumimoji="0" lang="en-US" altLang="en-US" sz="2400" b="0" i="0" u="none" strike="noStrike" cap="none" normalizeH="0" baseline="0" dirty="0">
                <a:ln>
                  <a:noFill/>
                </a:ln>
                <a:solidFill>
                  <a:srgbClr val="24292E"/>
                </a:solidFill>
                <a:effectLst/>
                <a:latin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24292E"/>
              </a:solidFill>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24292E"/>
                </a:solidFill>
                <a:effectLst/>
                <a:latin typeface="SFMono-Regular"/>
              </a:rPr>
              <a:t>features_final</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a:ln>
                  <a:noFill/>
                </a:ln>
                <a:solidFill>
                  <a:srgbClr val="005CC5"/>
                </a:solidFill>
                <a:effectLst/>
                <a:latin typeface="SFMono-Regular"/>
              </a:rPr>
              <a:t>=</a:t>
            </a:r>
            <a:r>
              <a:rPr kumimoji="0" lang="en-US" altLang="en-US" sz="2400" b="0" i="0" u="none" strike="noStrike" cap="none" normalizeH="0" baseline="0" dirty="0">
                <a:ln>
                  <a:noFill/>
                </a:ln>
                <a:solidFill>
                  <a:srgbClr val="24292E"/>
                </a:solidFill>
                <a:effectLst/>
                <a:latin typeface="SFMono-Regular"/>
              </a:rPr>
              <a:t> </a:t>
            </a:r>
            <a:r>
              <a:rPr kumimoji="0" lang="en-US" altLang="en-US" sz="2400" b="0" i="0" u="none" strike="noStrike" cap="none" normalizeH="0" baseline="0" dirty="0" err="1">
                <a:ln>
                  <a:noFill/>
                </a:ln>
                <a:solidFill>
                  <a:srgbClr val="24292E"/>
                </a:solidFill>
                <a:effectLst/>
                <a:latin typeface="SFMono-Regular"/>
              </a:rPr>
              <a:t>ames_log.</a:t>
            </a:r>
            <a:r>
              <a:rPr kumimoji="0" lang="en-US" altLang="en-US" sz="2400" b="0" i="0" u="none" strike="noStrike" cap="none" normalizeH="0" baseline="0" dirty="0" err="1">
                <a:ln>
                  <a:noFill/>
                </a:ln>
                <a:solidFill>
                  <a:srgbClr val="6F42C1"/>
                </a:solidFill>
                <a:effectLst/>
                <a:latin typeface="SFMono-Regular"/>
              </a:rPr>
              <a:t>apply</a:t>
            </a:r>
            <a:r>
              <a:rPr kumimoji="0" lang="en-US" altLang="en-US" sz="2400" b="0" i="0" u="none" strike="noStrike" cap="none" normalizeH="0" baseline="0" dirty="0">
                <a:ln>
                  <a:noFill/>
                </a:ln>
                <a:solidFill>
                  <a:srgbClr val="24292E"/>
                </a:solidFill>
                <a:effectLst/>
                <a:latin typeface="SFMono-Regular"/>
              </a:rPr>
              <a:t>(normalize) </a:t>
            </a:r>
            <a:endParaRPr lang="en-US" altLang="en-US" sz="2000" dirty="0">
              <a:latin typeface="SFMono-Regular"/>
            </a:endParaRPr>
          </a:p>
        </p:txBody>
      </p:sp>
      <p:cxnSp>
        <p:nvCxnSpPr>
          <p:cNvPr id="8" name="Straight Arrow Connector 7">
            <a:extLst>
              <a:ext uri="{FF2B5EF4-FFF2-40B4-BE49-F238E27FC236}">
                <a16:creationId xmlns:a16="http://schemas.microsoft.com/office/drawing/2014/main" id="{F5DBD156-255C-4511-A007-CCCB8C73621D}"/>
              </a:ext>
            </a:extLst>
          </p:cNvPr>
          <p:cNvCxnSpPr/>
          <p:nvPr/>
        </p:nvCxnSpPr>
        <p:spPr>
          <a:xfrm>
            <a:off x="7460343" y="3525679"/>
            <a:ext cx="2365828" cy="2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A98683-CD8F-4ACA-8E78-52C424B6CD7A}"/>
              </a:ext>
            </a:extLst>
          </p:cNvPr>
          <p:cNvSpPr txBox="1"/>
          <p:nvPr/>
        </p:nvSpPr>
        <p:spPr>
          <a:xfrm>
            <a:off x="9915163" y="3183314"/>
            <a:ext cx="1435008" cy="584775"/>
          </a:xfrm>
          <a:prstGeom prst="rect">
            <a:avLst/>
          </a:prstGeom>
          <a:noFill/>
        </p:spPr>
        <p:txBody>
          <a:bodyPr wrap="none" rtlCol="0">
            <a:spAutoFit/>
          </a:bodyPr>
          <a:lstStyle/>
          <a:p>
            <a:r>
              <a:rPr lang="en-US" sz="3200" b="1" dirty="0">
                <a:solidFill>
                  <a:srgbClr val="FF0000"/>
                </a:solidFill>
              </a:rPr>
              <a:t>Default</a:t>
            </a:r>
          </a:p>
        </p:txBody>
      </p:sp>
    </p:spTree>
    <p:extLst>
      <p:ext uri="{BB962C8B-B14F-4D97-AF65-F5344CB8AC3E}">
        <p14:creationId xmlns:p14="http://schemas.microsoft.com/office/powerpoint/2010/main" val="1462228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8D1C-05A0-4AE3-AA73-0E532CBE768B}"/>
              </a:ext>
            </a:extLst>
          </p:cNvPr>
          <p:cNvSpPr>
            <a:spLocks noGrp="1"/>
          </p:cNvSpPr>
          <p:nvPr>
            <p:ph type="title"/>
          </p:nvPr>
        </p:nvSpPr>
        <p:spPr>
          <a:xfrm>
            <a:off x="115186" y="131209"/>
            <a:ext cx="10515600" cy="1325563"/>
          </a:xfrm>
        </p:spPr>
        <p:txBody>
          <a:bodyPr>
            <a:normAutofit fontScale="90000"/>
          </a:bodyPr>
          <a:lstStyle/>
          <a:p>
            <a:r>
              <a:rPr lang="en-US"/>
              <a:t>https://www.americanfinancing.net/mortgage-basics/assessed-appraised-market-value-difference</a:t>
            </a:r>
          </a:p>
        </p:txBody>
      </p:sp>
      <p:sp>
        <p:nvSpPr>
          <p:cNvPr id="3" name="Content Placeholder 2">
            <a:extLst>
              <a:ext uri="{FF2B5EF4-FFF2-40B4-BE49-F238E27FC236}">
                <a16:creationId xmlns:a16="http://schemas.microsoft.com/office/drawing/2014/main" id="{26D4E08E-FB5B-42B2-B80B-0E470DD10A8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628067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C8EE8-1B33-45B6-8578-AAF2F5E803F1}"/>
              </a:ext>
            </a:extLst>
          </p:cNvPr>
          <p:cNvPicPr>
            <a:picLocks noChangeAspect="1"/>
          </p:cNvPicPr>
          <p:nvPr/>
        </p:nvPicPr>
        <p:blipFill>
          <a:blip r:embed="rId2"/>
          <a:stretch>
            <a:fillRect/>
          </a:stretch>
        </p:blipFill>
        <p:spPr>
          <a:xfrm>
            <a:off x="0" y="272415"/>
            <a:ext cx="5086350" cy="5010150"/>
          </a:xfrm>
          <a:prstGeom prst="rect">
            <a:avLst/>
          </a:prstGeom>
        </p:spPr>
      </p:pic>
    </p:spTree>
    <p:extLst>
      <p:ext uri="{BB962C8B-B14F-4D97-AF65-F5344CB8AC3E}">
        <p14:creationId xmlns:p14="http://schemas.microsoft.com/office/powerpoint/2010/main" val="3956341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B947375-975C-41CD-8F70-1EEAF8248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01" y="1579069"/>
            <a:ext cx="6299666" cy="41601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3BBF49A-D7DB-4F0D-9E09-02461BF66281}"/>
              </a:ext>
            </a:extLst>
          </p:cNvPr>
          <p:cNvSpPr>
            <a:spLocks noChangeArrowheads="1"/>
          </p:cNvSpPr>
          <p:nvPr/>
        </p:nvSpPr>
        <p:spPr bwMode="auto">
          <a:xfrm>
            <a:off x="873119" y="471073"/>
            <a:ext cx="4952786"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rPr>
              <a:t>Regression Analysis and Diagnostics for SalePrice~grade_13</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8786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A7922C-95D1-4B84-9385-43A1C21C66F6}"/>
              </a:ext>
            </a:extLst>
          </p:cNvPr>
          <p:cNvPicPr>
            <a:picLocks noChangeAspect="1"/>
          </p:cNvPicPr>
          <p:nvPr/>
        </p:nvPicPr>
        <p:blipFill>
          <a:blip r:embed="rId2"/>
          <a:stretch>
            <a:fillRect/>
          </a:stretch>
        </p:blipFill>
        <p:spPr>
          <a:xfrm>
            <a:off x="439550" y="361950"/>
            <a:ext cx="5934075" cy="6134100"/>
          </a:xfrm>
          <a:prstGeom prst="rect">
            <a:avLst/>
          </a:prstGeom>
        </p:spPr>
      </p:pic>
    </p:spTree>
    <p:extLst>
      <p:ext uri="{BB962C8B-B14F-4D97-AF65-F5344CB8AC3E}">
        <p14:creationId xmlns:p14="http://schemas.microsoft.com/office/powerpoint/2010/main" val="2309891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A914E-E75D-429D-AE58-B15D02257A30}"/>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61FB5DAC-331A-4AAF-84F7-AEA286B181F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587027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077D9-75CC-432D-BF33-A75262C46548}"/>
              </a:ext>
            </a:extLst>
          </p:cNvPr>
          <p:cNvSpPr>
            <a:spLocks noGrp="1"/>
          </p:cNvSpPr>
          <p:nvPr>
            <p:ph type="title"/>
          </p:nvPr>
        </p:nvSpPr>
        <p:spPr>
          <a:xfrm>
            <a:off x="1" y="365125"/>
            <a:ext cx="4823012" cy="764428"/>
          </a:xfrm>
        </p:spPr>
        <p:txBody>
          <a:bodyPr>
            <a:normAutofit fontScale="90000"/>
          </a:bodyPr>
          <a:lstStyle/>
          <a:p>
            <a:r>
              <a:rPr lang="en-US" dirty="0"/>
              <a:t>Questions for Amber</a:t>
            </a:r>
          </a:p>
        </p:txBody>
      </p:sp>
      <p:sp>
        <p:nvSpPr>
          <p:cNvPr id="3" name="Content Placeholder 2">
            <a:extLst>
              <a:ext uri="{FF2B5EF4-FFF2-40B4-BE49-F238E27FC236}">
                <a16:creationId xmlns:a16="http://schemas.microsoft.com/office/drawing/2014/main" id="{4BF6A320-037D-47F6-AA0D-03B65F3FC121}"/>
              </a:ext>
            </a:extLst>
          </p:cNvPr>
          <p:cNvSpPr>
            <a:spLocks noGrp="1"/>
          </p:cNvSpPr>
          <p:nvPr>
            <p:ph idx="1"/>
          </p:nvPr>
        </p:nvSpPr>
        <p:spPr/>
        <p:txBody>
          <a:bodyPr/>
          <a:lstStyle/>
          <a:p>
            <a:r>
              <a:rPr lang="en-US" dirty="0" err="1"/>
              <a:t>DollarDelta</a:t>
            </a:r>
            <a:r>
              <a:rPr lang="en-US" dirty="0"/>
              <a:t> – 35% Adjusted R sq</a:t>
            </a:r>
          </a:p>
          <a:p>
            <a:r>
              <a:rPr lang="en-US" dirty="0"/>
              <a:t>Price – 75%</a:t>
            </a:r>
          </a:p>
          <a:p>
            <a:endParaRPr lang="en-US" dirty="0"/>
          </a:p>
          <a:p>
            <a:r>
              <a:rPr lang="en-US" dirty="0"/>
              <a:t>Dealing with </a:t>
            </a:r>
            <a:r>
              <a:rPr lang="en-US" dirty="0" err="1"/>
              <a:t>Homoscadicity</a:t>
            </a:r>
            <a:endParaRPr lang="en-US" dirty="0"/>
          </a:p>
          <a:p>
            <a:endParaRPr lang="en-US" dirty="0"/>
          </a:p>
          <a:p>
            <a:r>
              <a:rPr lang="en-US" dirty="0"/>
              <a:t>Predicted vs actual – finding values with largest errors in predicting</a:t>
            </a:r>
          </a:p>
        </p:txBody>
      </p:sp>
    </p:spTree>
    <p:extLst>
      <p:ext uri="{BB962C8B-B14F-4D97-AF65-F5344CB8AC3E}">
        <p14:creationId xmlns:p14="http://schemas.microsoft.com/office/powerpoint/2010/main" val="26336373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90532-7172-40F4-8B37-84419FCF5183}"/>
              </a:ext>
            </a:extLst>
          </p:cNvPr>
          <p:cNvSpPr>
            <a:spLocks noGrp="1"/>
          </p:cNvSpPr>
          <p:nvPr>
            <p:ph type="title"/>
          </p:nvPr>
        </p:nvSpPr>
        <p:spPr>
          <a:xfrm>
            <a:off x="0" y="1"/>
            <a:ext cx="10515600" cy="609600"/>
          </a:xfrm>
        </p:spPr>
        <p:txBody>
          <a:bodyPr>
            <a:normAutofit fontScale="90000"/>
          </a:bodyPr>
          <a:lstStyle/>
          <a:p>
            <a:r>
              <a:rPr lang="en-US" dirty="0"/>
              <a:t>Steps – Process – Prepping for Presentation</a:t>
            </a:r>
          </a:p>
        </p:txBody>
      </p:sp>
      <p:sp>
        <p:nvSpPr>
          <p:cNvPr id="3" name="Content Placeholder 2">
            <a:extLst>
              <a:ext uri="{FF2B5EF4-FFF2-40B4-BE49-F238E27FC236}">
                <a16:creationId xmlns:a16="http://schemas.microsoft.com/office/drawing/2014/main" id="{E8E01EA7-8EA1-480F-A469-3DAEEBD71F6D}"/>
              </a:ext>
            </a:extLst>
          </p:cNvPr>
          <p:cNvSpPr>
            <a:spLocks noGrp="1"/>
          </p:cNvSpPr>
          <p:nvPr>
            <p:ph idx="1"/>
          </p:nvPr>
        </p:nvSpPr>
        <p:spPr>
          <a:xfrm>
            <a:off x="838200" y="1538754"/>
            <a:ext cx="10515600" cy="4954121"/>
          </a:xfrm>
        </p:spPr>
        <p:txBody>
          <a:bodyPr>
            <a:normAutofit fontScale="85000" lnSpcReduction="20000"/>
          </a:bodyPr>
          <a:lstStyle/>
          <a:p>
            <a:pPr algn="l">
              <a:buFont typeface="+mj-lt"/>
              <a:buAutoNum type="arabicPeriod"/>
            </a:pPr>
            <a:r>
              <a:rPr lang="en-US" b="0" i="0" dirty="0">
                <a:solidFill>
                  <a:srgbClr val="292929"/>
                </a:solidFill>
                <a:effectLst/>
                <a:latin typeface="charter"/>
              </a:rPr>
              <a:t>Replace </a:t>
            </a:r>
            <a:r>
              <a:rPr lang="en-US" b="0" i="0" dirty="0" err="1">
                <a:solidFill>
                  <a:srgbClr val="292929"/>
                </a:solidFill>
                <a:effectLst/>
                <a:latin typeface="charter"/>
              </a:rPr>
              <a:t>feature_cols</a:t>
            </a:r>
            <a:r>
              <a:rPr lang="en-US" b="0" i="0" dirty="0">
                <a:solidFill>
                  <a:srgbClr val="292929"/>
                </a:solidFill>
                <a:effectLst/>
                <a:latin typeface="charter"/>
              </a:rPr>
              <a:t> &amp; X </a:t>
            </a:r>
          </a:p>
          <a:p>
            <a:pPr marL="914400" lvl="1" indent="-457200">
              <a:buFont typeface="+mj-lt"/>
              <a:buAutoNum type="alphaUcPeriod"/>
            </a:pPr>
            <a:r>
              <a:rPr lang="en-US" b="0" i="0" dirty="0">
                <a:solidFill>
                  <a:srgbClr val="292929"/>
                </a:solidFill>
                <a:effectLst/>
                <a:latin typeface="charter"/>
              </a:rPr>
              <a:t>Clean up data, remove outliers? 3 </a:t>
            </a:r>
            <a:r>
              <a:rPr lang="en-US" b="0" i="0" dirty="0" err="1">
                <a:solidFill>
                  <a:srgbClr val="292929"/>
                </a:solidFill>
                <a:effectLst/>
                <a:latin typeface="charter"/>
              </a:rPr>
              <a:t>stnd</a:t>
            </a:r>
            <a:r>
              <a:rPr lang="en-US" b="0" i="0" dirty="0">
                <a:solidFill>
                  <a:srgbClr val="292929"/>
                </a:solidFill>
                <a:effectLst/>
                <a:latin typeface="charter"/>
              </a:rPr>
              <a:t> </a:t>
            </a:r>
            <a:r>
              <a:rPr lang="en-US" b="0" i="0" dirty="0" err="1">
                <a:solidFill>
                  <a:srgbClr val="292929"/>
                </a:solidFill>
                <a:effectLst/>
                <a:latin typeface="charter"/>
              </a:rPr>
              <a:t>devs</a:t>
            </a:r>
            <a:endParaRPr lang="en-US" b="0" i="0" dirty="0">
              <a:solidFill>
                <a:srgbClr val="292929"/>
              </a:solidFill>
              <a:effectLst/>
              <a:latin typeface="charter"/>
            </a:endParaRPr>
          </a:p>
          <a:p>
            <a:pPr marL="914400" lvl="1" indent="-457200">
              <a:buFont typeface="+mj-lt"/>
              <a:buAutoNum type="alphaUcPeriod"/>
            </a:pPr>
            <a:r>
              <a:rPr lang="en-US" b="0" i="0" dirty="0">
                <a:solidFill>
                  <a:srgbClr val="292929"/>
                </a:solidFill>
                <a:effectLst/>
                <a:latin typeface="charter"/>
              </a:rPr>
              <a:t>Scale data</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err="1">
                <a:solidFill>
                  <a:srgbClr val="292929"/>
                </a:solidFill>
                <a:effectLst/>
                <a:latin typeface="charter"/>
              </a:rPr>
              <a:t>Train_test_split</a:t>
            </a:r>
            <a:r>
              <a:rPr lang="en-US" b="0" i="0" dirty="0">
                <a:solidFill>
                  <a:srgbClr val="292929"/>
                </a:solidFill>
                <a:effectLst/>
                <a:latin typeface="charter"/>
              </a:rPr>
              <a:t> your data</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Fit the model to </a:t>
            </a:r>
            <a:r>
              <a:rPr lang="en-US" b="0" i="0" dirty="0" err="1">
                <a:solidFill>
                  <a:srgbClr val="292929"/>
                </a:solidFill>
                <a:effectLst/>
                <a:latin typeface="charter"/>
              </a:rPr>
              <a:t>linreg</a:t>
            </a:r>
            <a:r>
              <a:rPr lang="en-US" b="0" i="0" dirty="0">
                <a:solidFill>
                  <a:srgbClr val="292929"/>
                </a:solidFill>
                <a:effectLst/>
                <a:latin typeface="charter"/>
              </a:rPr>
              <a:t> again using </a:t>
            </a:r>
            <a:r>
              <a:rPr lang="en-US" b="0" i="0" dirty="0" err="1">
                <a:solidFill>
                  <a:srgbClr val="292929"/>
                </a:solidFill>
                <a:effectLst/>
                <a:latin typeface="charter"/>
              </a:rPr>
              <a:t>linreg.fit</a:t>
            </a:r>
            <a:endParaRPr lang="en-US" b="0" i="0" dirty="0">
              <a:solidFill>
                <a:srgbClr val="292929"/>
              </a:solidFill>
              <a:effectLst/>
              <a:latin typeface="charter"/>
            </a:endParaRPr>
          </a:p>
          <a:p>
            <a:pPr lvl="1">
              <a:buFont typeface="+mj-lt"/>
              <a:buAutoNum type="arabicPeriod"/>
            </a:pPr>
            <a:r>
              <a:rPr lang="en-US" b="0" i="0" dirty="0">
                <a:solidFill>
                  <a:srgbClr val="292929"/>
                </a:solidFill>
                <a:effectLst/>
                <a:latin typeface="charter"/>
              </a:rPr>
              <a:t>Feature/ stepwise selection?</a:t>
            </a:r>
          </a:p>
          <a:p>
            <a:pPr lvl="1">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Make predictions using (</a:t>
            </a:r>
            <a:r>
              <a:rPr lang="en-US" b="0" i="0" dirty="0" err="1">
                <a:solidFill>
                  <a:srgbClr val="292929"/>
                </a:solidFill>
                <a:effectLst/>
                <a:latin typeface="charter"/>
              </a:rPr>
              <a:t>y_pred</a:t>
            </a:r>
            <a:r>
              <a:rPr lang="en-US" b="0" i="0" dirty="0">
                <a:solidFill>
                  <a:srgbClr val="292929"/>
                </a:solidFill>
                <a:effectLst/>
                <a:latin typeface="charter"/>
              </a:rPr>
              <a:t> = </a:t>
            </a:r>
            <a:r>
              <a:rPr lang="en-US" b="0" i="0" dirty="0" err="1">
                <a:solidFill>
                  <a:srgbClr val="292929"/>
                </a:solidFill>
                <a:effectLst/>
                <a:latin typeface="charter"/>
              </a:rPr>
              <a:t>linreg.predict</a:t>
            </a:r>
            <a:r>
              <a:rPr lang="en-US" b="0" i="0" dirty="0">
                <a:solidFill>
                  <a:srgbClr val="292929"/>
                </a:solidFill>
                <a:effectLst/>
                <a:latin typeface="charter"/>
              </a:rPr>
              <a:t>(</a:t>
            </a:r>
            <a:r>
              <a:rPr lang="en-US" b="0" i="0" dirty="0" err="1">
                <a:solidFill>
                  <a:srgbClr val="292929"/>
                </a:solidFill>
                <a:effectLst/>
                <a:latin typeface="charter"/>
              </a:rPr>
              <a:t>X_test</a:t>
            </a:r>
            <a:r>
              <a:rPr lang="en-US" b="0" i="0" dirty="0">
                <a:solidFill>
                  <a:srgbClr val="292929"/>
                </a:solidFill>
                <a:effectLst/>
                <a:latin typeface="charter"/>
              </a:rPr>
              <a:t>))</a:t>
            </a:r>
          </a:p>
          <a:p>
            <a:pPr algn="l">
              <a:buFont typeface="+mj-lt"/>
              <a:buAutoNum type="arabicPeriod"/>
            </a:pPr>
            <a:r>
              <a:rPr lang="en-US" b="0" i="0" dirty="0">
                <a:solidFill>
                  <a:srgbClr val="292929"/>
                </a:solidFill>
                <a:effectLst/>
                <a:latin typeface="charter"/>
              </a:rPr>
              <a:t>Compute RMSE</a:t>
            </a:r>
          </a:p>
          <a:p>
            <a:pPr algn="l">
              <a:buFont typeface="+mj-lt"/>
              <a:buAutoNum type="arabicPeriod"/>
            </a:pPr>
            <a:endParaRPr lang="en-US" b="0" i="0" dirty="0">
              <a:solidFill>
                <a:srgbClr val="292929"/>
              </a:solidFill>
              <a:effectLst/>
              <a:latin typeface="charter"/>
            </a:endParaRPr>
          </a:p>
          <a:p>
            <a:pPr algn="l">
              <a:buFont typeface="+mj-lt"/>
              <a:buAutoNum type="arabicPeriod"/>
            </a:pPr>
            <a:r>
              <a:rPr lang="en-US" b="0" i="0" dirty="0">
                <a:solidFill>
                  <a:srgbClr val="292929"/>
                </a:solidFill>
                <a:effectLst/>
                <a:latin typeface="charter"/>
              </a:rPr>
              <a:t>Repeat until RMSE satisfactory? </a:t>
            </a:r>
          </a:p>
          <a:p>
            <a:endParaRPr lang="en-US" dirty="0"/>
          </a:p>
        </p:txBody>
      </p:sp>
    </p:spTree>
    <p:extLst>
      <p:ext uri="{BB962C8B-B14F-4D97-AF65-F5344CB8AC3E}">
        <p14:creationId xmlns:p14="http://schemas.microsoft.com/office/powerpoint/2010/main" val="312155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1" y="16758"/>
            <a:ext cx="12427527" cy="539750"/>
          </a:xfrm>
        </p:spPr>
        <p:txBody>
          <a:bodyPr>
            <a:noAutofit/>
          </a:bodyPr>
          <a:lstStyle/>
          <a:p>
            <a:r>
              <a:rPr lang="en-US" sz="3200" dirty="0">
                <a:latin typeface="Century Gothic" panose="020B0502020202020204" pitchFamily="34" charset="0"/>
              </a:rPr>
              <a:t>Recommendation 3 – </a:t>
            </a:r>
            <a:r>
              <a:rPr lang="en-US" sz="3200" dirty="0">
                <a:solidFill>
                  <a:srgbClr val="79BC4E"/>
                </a:solidFill>
                <a:latin typeface="Ink Free" panose="03080402000500000000" pitchFamily="66" charset="0"/>
              </a:rPr>
              <a:t>Setting “Better” Prices </a:t>
            </a:r>
          </a:p>
        </p:txBody>
      </p:sp>
      <p:sp>
        <p:nvSpPr>
          <p:cNvPr id="9" name="Content Placeholder 2">
            <a:extLst>
              <a:ext uri="{FF2B5EF4-FFF2-40B4-BE49-F238E27FC236}">
                <a16:creationId xmlns:a16="http://schemas.microsoft.com/office/drawing/2014/main" id="{4CECF2EE-11E5-430E-B313-6A22C7B1875B}"/>
              </a:ext>
            </a:extLst>
          </p:cNvPr>
          <p:cNvSpPr>
            <a:spLocks noGrp="1"/>
          </p:cNvSpPr>
          <p:nvPr>
            <p:ph idx="1"/>
          </p:nvPr>
        </p:nvSpPr>
        <p:spPr>
          <a:xfrm>
            <a:off x="4792570" y="6261737"/>
            <a:ext cx="4524375" cy="2820593"/>
          </a:xfrm>
        </p:spPr>
        <p:txBody>
          <a:bodyPr>
            <a:normAutofit/>
          </a:bodyPr>
          <a:lstStyle/>
          <a:p>
            <a:r>
              <a:rPr lang="en-US" sz="3200" dirty="0">
                <a:solidFill>
                  <a:srgbClr val="C00000"/>
                </a:solidFill>
                <a:latin typeface="Ink Free" panose="03080402000500000000" pitchFamily="66" charset="0"/>
                <a:ea typeface="+mj-ea"/>
                <a:cs typeface="+mj-cs"/>
              </a:rPr>
              <a:t>Adding Assessor Values</a:t>
            </a:r>
          </a:p>
          <a:p>
            <a:pPr lvl="1"/>
            <a:r>
              <a:rPr lang="en-US" dirty="0">
                <a:latin typeface="Century Gothic" panose="020B0502020202020204" pitchFamily="34" charset="0"/>
              </a:rPr>
              <a:t>?</a:t>
            </a: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a:p>
            <a:endParaRPr lang="en-US" dirty="0">
              <a:latin typeface="Century Gothic" panose="020B0502020202020204" pitchFamily="34" charset="0"/>
            </a:endParaRPr>
          </a:p>
        </p:txBody>
      </p:sp>
      <p:sp>
        <p:nvSpPr>
          <p:cNvPr id="5" name="Content Placeholder 2">
            <a:extLst>
              <a:ext uri="{FF2B5EF4-FFF2-40B4-BE49-F238E27FC236}">
                <a16:creationId xmlns:a16="http://schemas.microsoft.com/office/drawing/2014/main" id="{CD4C3EAA-5D71-4F23-A532-166567E0429F}"/>
              </a:ext>
            </a:extLst>
          </p:cNvPr>
          <p:cNvSpPr txBox="1">
            <a:spLocks/>
          </p:cNvSpPr>
          <p:nvPr/>
        </p:nvSpPr>
        <p:spPr>
          <a:xfrm>
            <a:off x="-1" y="6243766"/>
            <a:ext cx="5137245" cy="1740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C00000"/>
                </a:solidFill>
                <a:latin typeface="Ink Free" panose="03080402000500000000" pitchFamily="66" charset="0"/>
                <a:ea typeface="+mj-ea"/>
                <a:cs typeface="+mj-cs"/>
              </a:rPr>
              <a:t>Can we predict assessor values using our model?</a:t>
            </a:r>
          </a:p>
          <a:p>
            <a:pPr lvl="1"/>
            <a:r>
              <a:rPr lang="en-US" dirty="0">
                <a:latin typeface="Century Gothic" panose="020B0502020202020204" pitchFamily="34" charset="0"/>
              </a:rPr>
              <a:t>?</a:t>
            </a:r>
          </a:p>
          <a:p>
            <a:endParaRPr lang="en-US" dirty="0">
              <a:latin typeface="Century Gothic" panose="020B0502020202020204" pitchFamily="34" charset="0"/>
            </a:endParaRPr>
          </a:p>
          <a:p>
            <a:endParaRPr lang="en-US" dirty="0">
              <a:latin typeface="Century Gothic" panose="020B0502020202020204" pitchFamily="34" charset="0"/>
            </a:endParaRPr>
          </a:p>
        </p:txBody>
      </p:sp>
      <p:sp>
        <p:nvSpPr>
          <p:cNvPr id="6" name="TextBox 5">
            <a:extLst>
              <a:ext uri="{FF2B5EF4-FFF2-40B4-BE49-F238E27FC236}">
                <a16:creationId xmlns:a16="http://schemas.microsoft.com/office/drawing/2014/main" id="{111E6767-8ACE-4D77-8BCC-C2A82F1CDF8F}"/>
              </a:ext>
            </a:extLst>
          </p:cNvPr>
          <p:cNvSpPr txBox="1"/>
          <p:nvPr/>
        </p:nvSpPr>
        <p:spPr>
          <a:xfrm>
            <a:off x="399874" y="806641"/>
            <a:ext cx="3910788" cy="861774"/>
          </a:xfrm>
          <a:prstGeom prst="rect">
            <a:avLst/>
          </a:prstGeom>
          <a:noFill/>
        </p:spPr>
        <p:txBody>
          <a:bodyPr wrap="square" rtlCol="0">
            <a:spAutoFit/>
          </a:bodyPr>
          <a:lstStyle>
            <a:defPPr>
              <a:defRPr lang="en-US"/>
            </a:defPPr>
            <a:lvl1pPr>
              <a:defRPr sz="2000" b="1">
                <a:latin typeface="Ink Free" panose="03080402000500000000" pitchFamily="66" charset="0"/>
              </a:defRPr>
            </a:lvl1pPr>
          </a:lstStyle>
          <a:p>
            <a:r>
              <a:rPr lang="en-US" sz="1800" dirty="0"/>
              <a:t>Comparative Market Analysis (CMA)</a:t>
            </a:r>
          </a:p>
          <a:p>
            <a:r>
              <a:rPr lang="en-US" sz="1800" dirty="0"/>
              <a:t> </a:t>
            </a:r>
            <a:r>
              <a:rPr lang="en-US" sz="1400" dirty="0"/>
              <a:t>- Home Features, Condition, Location, Competition</a:t>
            </a:r>
            <a:endParaRPr lang="en-US" sz="1800" dirty="0"/>
          </a:p>
        </p:txBody>
      </p:sp>
      <p:sp>
        <p:nvSpPr>
          <p:cNvPr id="7" name="TextBox 6">
            <a:extLst>
              <a:ext uri="{FF2B5EF4-FFF2-40B4-BE49-F238E27FC236}">
                <a16:creationId xmlns:a16="http://schemas.microsoft.com/office/drawing/2014/main" id="{A94796A2-E598-4449-95EA-D1EAF5A128FB}"/>
              </a:ext>
            </a:extLst>
          </p:cNvPr>
          <p:cNvSpPr txBox="1"/>
          <p:nvPr/>
        </p:nvSpPr>
        <p:spPr>
          <a:xfrm>
            <a:off x="6473190" y="806641"/>
            <a:ext cx="5318935" cy="646331"/>
          </a:xfrm>
          <a:prstGeom prst="rect">
            <a:avLst/>
          </a:prstGeom>
          <a:noFill/>
        </p:spPr>
        <p:txBody>
          <a:bodyPr wrap="square" rtlCol="0">
            <a:spAutoFit/>
          </a:bodyPr>
          <a:lstStyle/>
          <a:p>
            <a:r>
              <a:rPr lang="en-US" dirty="0">
                <a:latin typeface="Century Gothic" panose="020B0502020202020204" pitchFamily="34" charset="0"/>
              </a:rPr>
              <a:t>- Power Of Home “features” In Predicting Value of Home</a:t>
            </a:r>
          </a:p>
        </p:txBody>
      </p:sp>
      <p:sp>
        <p:nvSpPr>
          <p:cNvPr id="3" name="TextBox 2">
            <a:extLst>
              <a:ext uri="{FF2B5EF4-FFF2-40B4-BE49-F238E27FC236}">
                <a16:creationId xmlns:a16="http://schemas.microsoft.com/office/drawing/2014/main" id="{A60AA392-6ADE-43F7-B5AB-43FABA5C1CE7}"/>
              </a:ext>
            </a:extLst>
          </p:cNvPr>
          <p:cNvSpPr txBox="1"/>
          <p:nvPr/>
        </p:nvSpPr>
        <p:spPr>
          <a:xfrm>
            <a:off x="8172450" y="1426106"/>
            <a:ext cx="1495922" cy="369332"/>
          </a:xfrm>
          <a:prstGeom prst="rect">
            <a:avLst/>
          </a:prstGeom>
          <a:noFill/>
        </p:spPr>
        <p:txBody>
          <a:bodyPr wrap="none" rtlCol="0">
            <a:spAutoFit/>
          </a:bodyPr>
          <a:lstStyle/>
          <a:p>
            <a:r>
              <a:rPr lang="en-US" dirty="0">
                <a:latin typeface="Century Gothic" panose="020B0502020202020204" pitchFamily="34" charset="0"/>
              </a:rPr>
              <a:t>Insert Gage</a:t>
            </a:r>
          </a:p>
        </p:txBody>
      </p:sp>
      <p:sp>
        <p:nvSpPr>
          <p:cNvPr id="10" name="TextBox 9">
            <a:extLst>
              <a:ext uri="{FF2B5EF4-FFF2-40B4-BE49-F238E27FC236}">
                <a16:creationId xmlns:a16="http://schemas.microsoft.com/office/drawing/2014/main" id="{023F8C90-069D-4816-A5D7-161504DFA4A6}"/>
              </a:ext>
            </a:extLst>
          </p:cNvPr>
          <p:cNvSpPr txBox="1"/>
          <p:nvPr/>
        </p:nvSpPr>
        <p:spPr>
          <a:xfrm>
            <a:off x="6657477" y="2351551"/>
            <a:ext cx="5318935" cy="646331"/>
          </a:xfrm>
          <a:prstGeom prst="rect">
            <a:avLst/>
          </a:prstGeom>
          <a:noFill/>
        </p:spPr>
        <p:txBody>
          <a:bodyPr wrap="square" rtlCol="0">
            <a:spAutoFit/>
          </a:bodyPr>
          <a:lstStyle/>
          <a:p>
            <a:r>
              <a:rPr lang="en-US" dirty="0">
                <a:latin typeface="Century Gothic" panose="020B0502020202020204" pitchFamily="34" charset="0"/>
              </a:rPr>
              <a:t>- Power Of Location “features” In Predicting Value of Home</a:t>
            </a:r>
          </a:p>
        </p:txBody>
      </p:sp>
      <p:sp>
        <p:nvSpPr>
          <p:cNvPr id="11" name="TextBox 10">
            <a:extLst>
              <a:ext uri="{FF2B5EF4-FFF2-40B4-BE49-F238E27FC236}">
                <a16:creationId xmlns:a16="http://schemas.microsoft.com/office/drawing/2014/main" id="{AE0FA0BD-1F54-46D1-93FD-B77AF3B57418}"/>
              </a:ext>
            </a:extLst>
          </p:cNvPr>
          <p:cNvSpPr txBox="1"/>
          <p:nvPr/>
        </p:nvSpPr>
        <p:spPr>
          <a:xfrm>
            <a:off x="8356737" y="2971016"/>
            <a:ext cx="1495922" cy="369332"/>
          </a:xfrm>
          <a:prstGeom prst="rect">
            <a:avLst/>
          </a:prstGeom>
          <a:noFill/>
        </p:spPr>
        <p:txBody>
          <a:bodyPr wrap="none" rtlCol="0">
            <a:spAutoFit/>
          </a:bodyPr>
          <a:lstStyle/>
          <a:p>
            <a:r>
              <a:rPr lang="en-US" dirty="0">
                <a:latin typeface="Century Gothic" panose="020B0502020202020204" pitchFamily="34" charset="0"/>
              </a:rPr>
              <a:t>Insert Gage</a:t>
            </a:r>
          </a:p>
        </p:txBody>
      </p:sp>
      <p:sp>
        <p:nvSpPr>
          <p:cNvPr id="12" name="TextBox 11">
            <a:extLst>
              <a:ext uri="{FF2B5EF4-FFF2-40B4-BE49-F238E27FC236}">
                <a16:creationId xmlns:a16="http://schemas.microsoft.com/office/drawing/2014/main" id="{D47216EA-4689-4EF8-9FA0-519F6AA5A8C1}"/>
              </a:ext>
            </a:extLst>
          </p:cNvPr>
          <p:cNvSpPr txBox="1"/>
          <p:nvPr/>
        </p:nvSpPr>
        <p:spPr>
          <a:xfrm>
            <a:off x="6657477" y="4443097"/>
            <a:ext cx="5318935" cy="369332"/>
          </a:xfrm>
          <a:prstGeom prst="rect">
            <a:avLst/>
          </a:prstGeom>
          <a:noFill/>
        </p:spPr>
        <p:txBody>
          <a:bodyPr wrap="square" rtlCol="0">
            <a:spAutoFit/>
          </a:bodyPr>
          <a:lstStyle/>
          <a:p>
            <a:r>
              <a:rPr lang="en-US" dirty="0">
                <a:latin typeface="Century Gothic" panose="020B0502020202020204" pitchFamily="34" charset="0"/>
              </a:rPr>
              <a:t>- Power Of Previous Assessor Appraisals</a:t>
            </a:r>
          </a:p>
        </p:txBody>
      </p:sp>
      <p:sp>
        <p:nvSpPr>
          <p:cNvPr id="13" name="TextBox 12">
            <a:extLst>
              <a:ext uri="{FF2B5EF4-FFF2-40B4-BE49-F238E27FC236}">
                <a16:creationId xmlns:a16="http://schemas.microsoft.com/office/drawing/2014/main" id="{5504B1AD-8DDC-4083-95BA-30A91F08F62C}"/>
              </a:ext>
            </a:extLst>
          </p:cNvPr>
          <p:cNvSpPr txBox="1"/>
          <p:nvPr/>
        </p:nvSpPr>
        <p:spPr>
          <a:xfrm>
            <a:off x="8356737" y="5062562"/>
            <a:ext cx="1495922" cy="369332"/>
          </a:xfrm>
          <a:prstGeom prst="rect">
            <a:avLst/>
          </a:prstGeom>
          <a:noFill/>
        </p:spPr>
        <p:txBody>
          <a:bodyPr wrap="none" rtlCol="0">
            <a:spAutoFit/>
          </a:bodyPr>
          <a:lstStyle/>
          <a:p>
            <a:r>
              <a:rPr lang="en-US" dirty="0">
                <a:latin typeface="Century Gothic" panose="020B0502020202020204" pitchFamily="34" charset="0"/>
              </a:rPr>
              <a:t>Insert Gage</a:t>
            </a:r>
          </a:p>
        </p:txBody>
      </p:sp>
    </p:spTree>
    <p:extLst>
      <p:ext uri="{BB962C8B-B14F-4D97-AF65-F5344CB8AC3E}">
        <p14:creationId xmlns:p14="http://schemas.microsoft.com/office/powerpoint/2010/main" val="1353150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4CE2-3FC9-4C5C-83FF-7DF2954782C2}"/>
              </a:ext>
            </a:extLst>
          </p:cNvPr>
          <p:cNvSpPr>
            <a:spLocks noGrp="1"/>
          </p:cNvSpPr>
          <p:nvPr>
            <p:ph type="title"/>
          </p:nvPr>
        </p:nvSpPr>
        <p:spPr>
          <a:xfrm>
            <a:off x="0" y="18256"/>
            <a:ext cx="4966447" cy="662782"/>
          </a:xfrm>
        </p:spPr>
        <p:txBody>
          <a:bodyPr>
            <a:normAutofit fontScale="90000"/>
          </a:bodyPr>
          <a:lstStyle/>
          <a:p>
            <a:r>
              <a:rPr lang="en-US" dirty="0"/>
              <a:t>Questions for Amber</a:t>
            </a:r>
          </a:p>
        </p:txBody>
      </p:sp>
      <p:sp>
        <p:nvSpPr>
          <p:cNvPr id="3" name="Content Placeholder 2">
            <a:extLst>
              <a:ext uri="{FF2B5EF4-FFF2-40B4-BE49-F238E27FC236}">
                <a16:creationId xmlns:a16="http://schemas.microsoft.com/office/drawing/2014/main" id="{8C1B931A-B09D-4B28-80EC-C1D8276F1536}"/>
              </a:ext>
            </a:extLst>
          </p:cNvPr>
          <p:cNvSpPr>
            <a:spLocks noGrp="1"/>
          </p:cNvSpPr>
          <p:nvPr>
            <p:ph idx="1"/>
          </p:nvPr>
        </p:nvSpPr>
        <p:spPr>
          <a:xfrm>
            <a:off x="546847" y="893295"/>
            <a:ext cx="10515600" cy="5059269"/>
          </a:xfrm>
        </p:spPr>
        <p:txBody>
          <a:bodyPr>
            <a:normAutofit fontScale="92500" lnSpcReduction="20000"/>
          </a:bodyPr>
          <a:lstStyle/>
          <a:p>
            <a:r>
              <a:rPr lang="en-US" dirty="0"/>
              <a:t>Remove Outliers/ specify your Target Ranges before scaling?</a:t>
            </a:r>
          </a:p>
          <a:p>
            <a:endParaRPr lang="en-US" dirty="0"/>
          </a:p>
          <a:p>
            <a:r>
              <a:rPr lang="en-US" dirty="0"/>
              <a:t>using coefficients – if we where going to use on a new data point have to first convert to scale using same data?</a:t>
            </a:r>
          </a:p>
          <a:p>
            <a:endParaRPr lang="en-US" dirty="0"/>
          </a:p>
          <a:p>
            <a:r>
              <a:rPr lang="en-US" dirty="0" err="1"/>
              <a:t>Rsquare</a:t>
            </a:r>
            <a:r>
              <a:rPr lang="en-US" dirty="0"/>
              <a:t> vs. QQ Plots – when I narrow my data QQ Plots better, adjusted R squared worse</a:t>
            </a:r>
          </a:p>
          <a:p>
            <a:endParaRPr lang="en-US" dirty="0"/>
          </a:p>
          <a:p>
            <a:r>
              <a:rPr lang="en-US" dirty="0"/>
              <a:t>Interpreting MSE, RMSE?  What is sufficient?</a:t>
            </a:r>
          </a:p>
          <a:p>
            <a:endParaRPr lang="en-US" dirty="0"/>
          </a:p>
          <a:p>
            <a:r>
              <a:rPr lang="en-US" dirty="0"/>
              <a:t>Business Question:</a:t>
            </a:r>
          </a:p>
          <a:p>
            <a:pPr lvl="1"/>
            <a:r>
              <a:rPr lang="en-US" dirty="0"/>
              <a:t>Target – Potential Home Sellers</a:t>
            </a:r>
          </a:p>
          <a:p>
            <a:pPr lvl="1"/>
            <a:r>
              <a:rPr lang="en-US" dirty="0"/>
              <a:t>Our Service - Estimate sales price prior to selling to see if it’s the right “time” based on sale price expectations</a:t>
            </a:r>
          </a:p>
        </p:txBody>
      </p:sp>
    </p:spTree>
    <p:extLst>
      <p:ext uri="{BB962C8B-B14F-4D97-AF65-F5344CB8AC3E}">
        <p14:creationId xmlns:p14="http://schemas.microsoft.com/office/powerpoint/2010/main" val="12726498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A0CF0C-E5DF-460C-8ABC-5837AAEC008F}"/>
              </a:ext>
            </a:extLst>
          </p:cNvPr>
          <p:cNvPicPr>
            <a:picLocks noChangeAspect="1"/>
          </p:cNvPicPr>
          <p:nvPr/>
        </p:nvPicPr>
        <p:blipFill>
          <a:blip r:embed="rId2"/>
          <a:stretch>
            <a:fillRect/>
          </a:stretch>
        </p:blipFill>
        <p:spPr>
          <a:xfrm>
            <a:off x="0" y="1"/>
            <a:ext cx="6669741" cy="1979076"/>
          </a:xfrm>
          <a:prstGeom prst="rect">
            <a:avLst/>
          </a:prstGeom>
        </p:spPr>
      </p:pic>
      <p:pic>
        <p:nvPicPr>
          <p:cNvPr id="2" name="Picture 1">
            <a:extLst>
              <a:ext uri="{FF2B5EF4-FFF2-40B4-BE49-F238E27FC236}">
                <a16:creationId xmlns:a16="http://schemas.microsoft.com/office/drawing/2014/main" id="{F2E62E0A-AB07-47FD-A6DE-8546E83D3E4B}"/>
              </a:ext>
            </a:extLst>
          </p:cNvPr>
          <p:cNvPicPr>
            <a:picLocks noChangeAspect="1"/>
          </p:cNvPicPr>
          <p:nvPr/>
        </p:nvPicPr>
        <p:blipFill>
          <a:blip r:embed="rId3"/>
          <a:stretch>
            <a:fillRect/>
          </a:stretch>
        </p:blipFill>
        <p:spPr>
          <a:xfrm>
            <a:off x="76200" y="3429000"/>
            <a:ext cx="6019800" cy="4991100"/>
          </a:xfrm>
          <a:prstGeom prst="rect">
            <a:avLst/>
          </a:prstGeom>
        </p:spPr>
      </p:pic>
      <p:pic>
        <p:nvPicPr>
          <p:cNvPr id="3" name="Picture 2">
            <a:extLst>
              <a:ext uri="{FF2B5EF4-FFF2-40B4-BE49-F238E27FC236}">
                <a16:creationId xmlns:a16="http://schemas.microsoft.com/office/drawing/2014/main" id="{56E6F400-C136-4107-B45F-9664EF29355F}"/>
              </a:ext>
            </a:extLst>
          </p:cNvPr>
          <p:cNvPicPr>
            <a:picLocks noChangeAspect="1"/>
          </p:cNvPicPr>
          <p:nvPr/>
        </p:nvPicPr>
        <p:blipFill>
          <a:blip r:embed="rId4"/>
          <a:stretch>
            <a:fillRect/>
          </a:stretch>
        </p:blipFill>
        <p:spPr>
          <a:xfrm>
            <a:off x="6504456" y="3429000"/>
            <a:ext cx="4705350" cy="4010025"/>
          </a:xfrm>
          <a:prstGeom prst="rect">
            <a:avLst/>
          </a:prstGeom>
        </p:spPr>
      </p:pic>
      <p:sp>
        <p:nvSpPr>
          <p:cNvPr id="7" name="TextBox 6">
            <a:extLst>
              <a:ext uri="{FF2B5EF4-FFF2-40B4-BE49-F238E27FC236}">
                <a16:creationId xmlns:a16="http://schemas.microsoft.com/office/drawing/2014/main" id="{F9A18E37-EEBF-4B58-B26E-C10929FE6860}"/>
              </a:ext>
            </a:extLst>
          </p:cNvPr>
          <p:cNvSpPr txBox="1"/>
          <p:nvPr/>
        </p:nvSpPr>
        <p:spPr>
          <a:xfrm>
            <a:off x="6504456" y="343208"/>
            <a:ext cx="3822885" cy="646331"/>
          </a:xfrm>
          <a:prstGeom prst="rect">
            <a:avLst/>
          </a:prstGeom>
          <a:noFill/>
        </p:spPr>
        <p:txBody>
          <a:bodyPr wrap="square">
            <a:spAutoFit/>
          </a:bodyPr>
          <a:lstStyle/>
          <a:p>
            <a:r>
              <a:rPr lang="en-US" dirty="0"/>
              <a:t>https://www.census.gov/data/datasets/2014/econ/cbp/2014-cbp.html</a:t>
            </a:r>
          </a:p>
        </p:txBody>
      </p:sp>
    </p:spTree>
    <p:extLst>
      <p:ext uri="{BB962C8B-B14F-4D97-AF65-F5344CB8AC3E}">
        <p14:creationId xmlns:p14="http://schemas.microsoft.com/office/powerpoint/2010/main" val="1991167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0D815-BFA3-4783-A228-9733F718478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E8F7FDB-CD13-4413-8753-8B5550D82596}"/>
              </a:ext>
            </a:extLst>
          </p:cNvPr>
          <p:cNvSpPr>
            <a:spLocks noGrp="1"/>
          </p:cNvSpPr>
          <p:nvPr>
            <p:ph idx="1"/>
          </p:nvPr>
        </p:nvSpPr>
        <p:spPr>
          <a:xfrm>
            <a:off x="838200" y="1825625"/>
            <a:ext cx="10515600" cy="917575"/>
          </a:xfrm>
        </p:spPr>
        <p:txBody>
          <a:bodyPr/>
          <a:lstStyle/>
          <a:p>
            <a:r>
              <a:rPr lang="en-US" dirty="0"/>
              <a:t>https://www.latlong.net/convert-address-to-lat-long.html</a:t>
            </a:r>
          </a:p>
        </p:txBody>
      </p:sp>
    </p:spTree>
    <p:extLst>
      <p:ext uri="{BB962C8B-B14F-4D97-AF65-F5344CB8AC3E}">
        <p14:creationId xmlns:p14="http://schemas.microsoft.com/office/powerpoint/2010/main" val="10601968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C77E4D-0459-4442-837C-C449F69863EC}"/>
              </a:ext>
            </a:extLst>
          </p:cNvPr>
          <p:cNvPicPr>
            <a:picLocks noChangeAspect="1"/>
          </p:cNvPicPr>
          <p:nvPr/>
        </p:nvPicPr>
        <p:blipFill>
          <a:blip r:embed="rId2"/>
          <a:stretch>
            <a:fillRect/>
          </a:stretch>
        </p:blipFill>
        <p:spPr>
          <a:xfrm>
            <a:off x="3005137" y="119062"/>
            <a:ext cx="6181725" cy="6619875"/>
          </a:xfrm>
          <a:prstGeom prst="rect">
            <a:avLst/>
          </a:prstGeom>
        </p:spPr>
      </p:pic>
    </p:spTree>
    <p:extLst>
      <p:ext uri="{BB962C8B-B14F-4D97-AF65-F5344CB8AC3E}">
        <p14:creationId xmlns:p14="http://schemas.microsoft.com/office/powerpoint/2010/main" val="15683076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80928C-7654-4FA6-A612-446FF7A35EC0}"/>
              </a:ext>
            </a:extLst>
          </p:cNvPr>
          <p:cNvPicPr>
            <a:picLocks noChangeAspect="1"/>
          </p:cNvPicPr>
          <p:nvPr/>
        </p:nvPicPr>
        <p:blipFill>
          <a:blip r:embed="rId2"/>
          <a:stretch>
            <a:fillRect/>
          </a:stretch>
        </p:blipFill>
        <p:spPr>
          <a:xfrm>
            <a:off x="1588419" y="361699"/>
            <a:ext cx="6513496" cy="6279733"/>
          </a:xfrm>
          <a:prstGeom prst="rect">
            <a:avLst/>
          </a:prstGeom>
        </p:spPr>
      </p:pic>
      <p:pic>
        <p:nvPicPr>
          <p:cNvPr id="6" name="Picture 5">
            <a:extLst>
              <a:ext uri="{FF2B5EF4-FFF2-40B4-BE49-F238E27FC236}">
                <a16:creationId xmlns:a16="http://schemas.microsoft.com/office/drawing/2014/main" id="{40F7FFFC-721F-4B8A-A2AD-9C63CB3FBC34}"/>
              </a:ext>
            </a:extLst>
          </p:cNvPr>
          <p:cNvPicPr>
            <a:picLocks noChangeAspect="1"/>
          </p:cNvPicPr>
          <p:nvPr/>
        </p:nvPicPr>
        <p:blipFill>
          <a:blip r:embed="rId3"/>
          <a:stretch>
            <a:fillRect/>
          </a:stretch>
        </p:blipFill>
        <p:spPr>
          <a:xfrm>
            <a:off x="8309058" y="1334627"/>
            <a:ext cx="3514725" cy="4333875"/>
          </a:xfrm>
          <a:prstGeom prst="rect">
            <a:avLst/>
          </a:prstGeom>
        </p:spPr>
      </p:pic>
    </p:spTree>
    <p:extLst>
      <p:ext uri="{BB962C8B-B14F-4D97-AF65-F5344CB8AC3E}">
        <p14:creationId xmlns:p14="http://schemas.microsoft.com/office/powerpoint/2010/main" val="2679964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6349C5-3CD0-4DEF-9539-AADDACD36A84}"/>
              </a:ext>
            </a:extLst>
          </p:cNvPr>
          <p:cNvPicPr>
            <a:picLocks noChangeAspect="1"/>
          </p:cNvPicPr>
          <p:nvPr/>
        </p:nvPicPr>
        <p:blipFill>
          <a:blip r:embed="rId2"/>
          <a:stretch>
            <a:fillRect/>
          </a:stretch>
        </p:blipFill>
        <p:spPr>
          <a:xfrm>
            <a:off x="-202533" y="17965"/>
            <a:ext cx="7239073" cy="7085302"/>
          </a:xfrm>
          <a:prstGeom prst="rect">
            <a:avLst/>
          </a:prstGeom>
        </p:spPr>
      </p:pic>
      <p:pic>
        <p:nvPicPr>
          <p:cNvPr id="3" name="Picture 2">
            <a:extLst>
              <a:ext uri="{FF2B5EF4-FFF2-40B4-BE49-F238E27FC236}">
                <a16:creationId xmlns:a16="http://schemas.microsoft.com/office/drawing/2014/main" id="{FCD376B0-DBCE-40FD-A186-FBA8C1F84201}"/>
              </a:ext>
            </a:extLst>
          </p:cNvPr>
          <p:cNvPicPr>
            <a:picLocks noChangeAspect="1"/>
          </p:cNvPicPr>
          <p:nvPr/>
        </p:nvPicPr>
        <p:blipFill>
          <a:blip r:embed="rId3"/>
          <a:stretch>
            <a:fillRect/>
          </a:stretch>
        </p:blipFill>
        <p:spPr>
          <a:xfrm>
            <a:off x="4639973" y="1667751"/>
            <a:ext cx="3118573" cy="1892865"/>
          </a:xfrm>
          <a:prstGeom prst="rect">
            <a:avLst/>
          </a:prstGeom>
        </p:spPr>
      </p:pic>
    </p:spTree>
    <p:extLst>
      <p:ext uri="{BB962C8B-B14F-4D97-AF65-F5344CB8AC3E}">
        <p14:creationId xmlns:p14="http://schemas.microsoft.com/office/powerpoint/2010/main" val="2220502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517037-3A0F-49AF-8C2E-5967247A621C}"/>
              </a:ext>
            </a:extLst>
          </p:cNvPr>
          <p:cNvSpPr>
            <a:spLocks noGrp="1"/>
          </p:cNvSpPr>
          <p:nvPr>
            <p:ph type="title"/>
          </p:nvPr>
        </p:nvSpPr>
        <p:spPr>
          <a:xfrm>
            <a:off x="0" y="16757"/>
            <a:ext cx="6531429" cy="785021"/>
          </a:xfrm>
        </p:spPr>
        <p:txBody>
          <a:bodyPr>
            <a:normAutofit fontScale="90000"/>
          </a:bodyPr>
          <a:lstStyle/>
          <a:p>
            <a:r>
              <a:rPr lang="en-US" dirty="0">
                <a:latin typeface="Century Gothic" panose="020B0502020202020204" pitchFamily="34" charset="0"/>
              </a:rPr>
              <a:t>Future Work/ Next Steps</a:t>
            </a:r>
          </a:p>
        </p:txBody>
      </p:sp>
      <p:pic>
        <p:nvPicPr>
          <p:cNvPr id="7" name="Picture 6" descr="The Teacher. 3d Character with Stock Footage Video (100% Royalty-free)  15369385 | Shutterstock">
            <a:extLst>
              <a:ext uri="{FF2B5EF4-FFF2-40B4-BE49-F238E27FC236}">
                <a16:creationId xmlns:a16="http://schemas.microsoft.com/office/drawing/2014/main" id="{B534604B-DB08-4351-82FB-7DE525624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309" t="15932" r="12005"/>
          <a:stretch>
            <a:fillRect/>
          </a:stretch>
        </p:blipFill>
        <p:spPr bwMode="auto">
          <a:xfrm>
            <a:off x="9672842" y="0"/>
            <a:ext cx="2656089" cy="3429000"/>
          </a:xfrm>
          <a:custGeom>
            <a:avLst/>
            <a:gdLst>
              <a:gd name="connsiteX0" fmla="*/ 810290 w 2827992"/>
              <a:gd name="connsiteY0" fmla="*/ 1774 h 3650926"/>
              <a:gd name="connsiteX1" fmla="*/ 855571 w 2827992"/>
              <a:gd name="connsiteY1" fmla="*/ 18264 h 3650926"/>
              <a:gd name="connsiteX2" fmla="*/ 2369675 w 2827992"/>
              <a:gd name="connsiteY2" fmla="*/ 1692191 h 3650926"/>
              <a:gd name="connsiteX3" fmla="*/ 2066605 w 2827992"/>
              <a:gd name="connsiteY3" fmla="*/ 2611835 h 3650926"/>
              <a:gd name="connsiteX4" fmla="*/ 2822476 w 2827992"/>
              <a:gd name="connsiteY4" fmla="*/ 3529495 h 3650926"/>
              <a:gd name="connsiteX5" fmla="*/ 2792134 w 2827992"/>
              <a:gd name="connsiteY5" fmla="*/ 3650926 h 3650926"/>
              <a:gd name="connsiteX6" fmla="*/ 80391 w 2827992"/>
              <a:gd name="connsiteY6" fmla="*/ 3650926 h 3650926"/>
              <a:gd name="connsiteX7" fmla="*/ 56258 w 2827992"/>
              <a:gd name="connsiteY7" fmla="*/ 3614098 h 3650926"/>
              <a:gd name="connsiteX8" fmla="*/ 154678 w 2827992"/>
              <a:gd name="connsiteY8" fmla="*/ 2016089 h 3650926"/>
              <a:gd name="connsiteX9" fmla="*/ 726921 w 2827992"/>
              <a:gd name="connsiteY9" fmla="*/ 874773 h 3650926"/>
              <a:gd name="connsiteX10" fmla="*/ 810290 w 2827992"/>
              <a:gd name="connsiteY10" fmla="*/ 1774 h 36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7992" h="3650926">
                <a:moveTo>
                  <a:pt x="810290" y="1774"/>
                </a:moveTo>
                <a:cubicBezTo>
                  <a:pt x="823440" y="4344"/>
                  <a:pt x="838459" y="9749"/>
                  <a:pt x="855571" y="18264"/>
                </a:cubicBezTo>
                <a:cubicBezTo>
                  <a:pt x="1129363" y="154500"/>
                  <a:pt x="1648290" y="-395689"/>
                  <a:pt x="2369675" y="1692191"/>
                </a:cubicBezTo>
                <a:cubicBezTo>
                  <a:pt x="2661569" y="2145235"/>
                  <a:pt x="2006280" y="2262288"/>
                  <a:pt x="2066605" y="2611835"/>
                </a:cubicBezTo>
                <a:cubicBezTo>
                  <a:pt x="2119389" y="2917689"/>
                  <a:pt x="2900831" y="2993361"/>
                  <a:pt x="2822476" y="3529495"/>
                </a:cubicBezTo>
                <a:lnTo>
                  <a:pt x="2792134" y="3650926"/>
                </a:lnTo>
                <a:lnTo>
                  <a:pt x="80391" y="3650926"/>
                </a:lnTo>
                <a:lnTo>
                  <a:pt x="56258" y="3614098"/>
                </a:lnTo>
                <a:cubicBezTo>
                  <a:pt x="-136942" y="3224891"/>
                  <a:pt x="236074" y="2433963"/>
                  <a:pt x="154678" y="2016089"/>
                </a:cubicBezTo>
                <a:cubicBezTo>
                  <a:pt x="61655" y="1538519"/>
                  <a:pt x="610106" y="1207744"/>
                  <a:pt x="726921" y="874773"/>
                </a:cubicBezTo>
                <a:cubicBezTo>
                  <a:pt x="836435" y="562613"/>
                  <a:pt x="613044" y="-36777"/>
                  <a:pt x="810290" y="1774"/>
                </a:cubicBezTo>
                <a:close/>
              </a:path>
            </a:pathLst>
          </a:cu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095DF773-34CA-47AE-BBCC-1E3D13D49AD8}"/>
              </a:ext>
            </a:extLst>
          </p:cNvPr>
          <p:cNvSpPr txBox="1">
            <a:spLocks/>
          </p:cNvSpPr>
          <p:nvPr/>
        </p:nvSpPr>
        <p:spPr>
          <a:xfrm>
            <a:off x="485639" y="1027198"/>
            <a:ext cx="11220722" cy="50945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lphaLcParenR"/>
            </a:pPr>
            <a:r>
              <a:rPr lang="en-US" dirty="0">
                <a:latin typeface="Century Gothic" panose="020B0502020202020204" pitchFamily="34" charset="0"/>
              </a:rPr>
              <a:t>Augment “Mainstream” Model</a:t>
            </a:r>
          </a:p>
          <a:p>
            <a:pPr marL="971550" lvl="1" indent="-514350">
              <a:buFont typeface="+mj-lt"/>
              <a:buAutoNum type="alphaLcParenR"/>
            </a:pPr>
            <a:r>
              <a:rPr lang="en-US" dirty="0">
                <a:latin typeface="Century Gothic" panose="020B0502020202020204" pitchFamily="34" charset="0"/>
              </a:rPr>
              <a:t>Study data with greatest outliers</a:t>
            </a:r>
          </a:p>
          <a:p>
            <a:pPr marL="971550" lvl="1" indent="-514350">
              <a:buFont typeface="+mj-lt"/>
              <a:buAutoNum type="alphaLcParenR"/>
            </a:pPr>
            <a:endParaRPr lang="en-US" dirty="0">
              <a:latin typeface="Century Gothic" panose="020B0502020202020204" pitchFamily="34" charset="0"/>
            </a:endParaRPr>
          </a:p>
          <a:p>
            <a:pPr marL="971550" lvl="1" indent="-514350">
              <a:buFont typeface="+mj-lt"/>
              <a:buAutoNum type="alphaLcParenR"/>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Develop additional models for more niche customers </a:t>
            </a:r>
          </a:p>
          <a:p>
            <a:pPr marL="971550" lvl="1" indent="-514350">
              <a:buFont typeface="+mj-lt"/>
              <a:buAutoNum type="alphaLcParenR"/>
            </a:pPr>
            <a:r>
              <a:rPr lang="en-US" dirty="0">
                <a:latin typeface="Century Gothic" panose="020B0502020202020204" pitchFamily="34" charset="0"/>
              </a:rPr>
              <a:t>(&lt;$200k, &gt;$800k)</a:t>
            </a:r>
          </a:p>
          <a:p>
            <a:pPr marL="457200" lvl="1" indent="0">
              <a:buFont typeface="Arial" panose="020B0604020202020204" pitchFamily="34" charset="0"/>
              <a:buNone/>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Develop range estimates (2 standard deviations on both sides of point estimate)</a:t>
            </a:r>
          </a:p>
          <a:p>
            <a:pPr marL="514350" indent="-514350">
              <a:buFont typeface="Arial" panose="020B0604020202020204" pitchFamily="34" charset="0"/>
              <a:buAutoNum type="alphaLcParenR"/>
            </a:pPr>
            <a:endParaRPr lang="en-US" dirty="0">
              <a:latin typeface="Century Gothic" panose="020B0502020202020204" pitchFamily="34" charset="0"/>
            </a:endParaRPr>
          </a:p>
          <a:p>
            <a:pPr marL="514350" indent="-514350">
              <a:buFont typeface="Arial" panose="020B0604020202020204" pitchFamily="34" charset="0"/>
              <a:buAutoNum type="alphaLcParenR"/>
            </a:pPr>
            <a:r>
              <a:rPr lang="en-US" dirty="0">
                <a:latin typeface="Century Gothic" panose="020B0502020202020204" pitchFamily="34" charset="0"/>
              </a:rPr>
              <a:t> Based on accuracy look to offer promotions to home sellers that use the tool.</a:t>
            </a:r>
          </a:p>
          <a:p>
            <a:pPr marL="971550" lvl="1" indent="-514350">
              <a:buFont typeface="+mj-lt"/>
              <a:buAutoNum type="alphaLcParenR"/>
            </a:pPr>
            <a:r>
              <a:rPr lang="en-US" dirty="0">
                <a:latin typeface="Century Gothic" panose="020B0502020202020204" pitchFamily="34" charset="0"/>
              </a:rPr>
              <a:t> If you can’t sell home within quoted range, offer </a:t>
            </a:r>
            <a:r>
              <a:rPr lang="en-US" dirty="0" err="1">
                <a:latin typeface="Century Gothic" panose="020B0502020202020204" pitchFamily="34" charset="0"/>
              </a:rPr>
              <a:t>xyz</a:t>
            </a:r>
            <a:endParaRPr lang="en-US" dirty="0">
              <a:latin typeface="Century Gothic" panose="020B0502020202020204" pitchFamily="34" charset="0"/>
            </a:endParaRPr>
          </a:p>
          <a:p>
            <a:pPr marL="514350" indent="-514350">
              <a:buFont typeface="Arial" panose="020B0604020202020204" pitchFamily="34" charset="0"/>
              <a:buAutoNum type="alphaLcParenR"/>
            </a:pPr>
            <a:endParaRPr lang="en-US" dirty="0">
              <a:latin typeface="Century Gothic" panose="020B0502020202020204" pitchFamily="34" charset="0"/>
            </a:endParaRPr>
          </a:p>
        </p:txBody>
      </p:sp>
    </p:spTree>
    <p:extLst>
      <p:ext uri="{BB962C8B-B14F-4D97-AF65-F5344CB8AC3E}">
        <p14:creationId xmlns:p14="http://schemas.microsoft.com/office/powerpoint/2010/main" val="3426163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11062</TotalTime>
  <Words>4968</Words>
  <Application>Microsoft Office PowerPoint</Application>
  <PresentationFormat>Widescreen</PresentationFormat>
  <Paragraphs>569</Paragraphs>
  <Slides>85</Slides>
  <Notes>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85</vt:i4>
      </vt:variant>
    </vt:vector>
  </HeadingPairs>
  <TitlesOfParts>
    <vt:vector size="101" baseType="lpstr">
      <vt:lpstr>Arial</vt:lpstr>
      <vt:lpstr>ArialMT</vt:lpstr>
      <vt:lpstr>Calibri</vt:lpstr>
      <vt:lpstr>Calibri Light</vt:lpstr>
      <vt:lpstr>Century Gothic</vt:lpstr>
      <vt:lpstr>charter</vt:lpstr>
      <vt:lpstr>Courier New</vt:lpstr>
      <vt:lpstr>droid sans</vt:lpstr>
      <vt:lpstr>Ink Free</vt:lpstr>
      <vt:lpstr>Lato Extended</vt:lpstr>
      <vt:lpstr>Menlo</vt:lpstr>
      <vt:lpstr>Montserrat</vt:lpstr>
      <vt:lpstr>Open Sans</vt:lpstr>
      <vt:lpstr>roboto</vt:lpstr>
      <vt:lpstr>SFMono-Regular</vt:lpstr>
      <vt:lpstr>Office Theme</vt:lpstr>
      <vt:lpstr>Phase 2 - Project</vt:lpstr>
      <vt:lpstr>Business</vt:lpstr>
      <vt:lpstr>PowerPoint Presentation</vt:lpstr>
      <vt:lpstr>Business Value</vt:lpstr>
      <vt:lpstr>Methodology</vt:lpstr>
      <vt:lpstr>Recommendation -1 Augmenting “Controllable” Features</vt:lpstr>
      <vt:lpstr>Recommendation 2 – Augmenting “Influenceable” Factors</vt:lpstr>
      <vt:lpstr>Recommendation 3 – Setting “Better” Prices </vt:lpstr>
      <vt:lpstr>Future Work/ Next Steps</vt:lpstr>
      <vt:lpstr>Thanks For Your Time and Consideration!</vt:lpstr>
      <vt:lpstr>Model Results:</vt:lpstr>
      <vt:lpstr>Appendix</vt:lpstr>
      <vt:lpstr>Changes to my models – note book</vt:lpstr>
      <vt:lpstr>PowerPoint Presentation</vt:lpstr>
      <vt:lpstr>Questions to Amber</vt:lpstr>
      <vt:lpstr>PowerPoint Presentation</vt:lpstr>
      <vt:lpstr>Methodology</vt:lpstr>
      <vt:lpstr>Idea!</vt:lpstr>
      <vt:lpstr>Example:</vt:lpstr>
      <vt:lpstr>Methodology</vt:lpstr>
      <vt:lpstr>Explanation of Adjust R2</vt:lpstr>
      <vt:lpstr>PowerPoint Presentation</vt:lpstr>
      <vt:lpstr>PowerPoint Presentation</vt:lpstr>
      <vt:lpstr>PowerPoint Presentation</vt:lpstr>
      <vt:lpstr>PowerPoint Presentation</vt:lpstr>
      <vt:lpstr>PowerPoint Presentation</vt:lpstr>
      <vt:lpstr>Business Opportunity</vt:lpstr>
      <vt:lpstr>Business 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For Amber</vt:lpstr>
      <vt:lpstr>How does count and rank in regression look?</vt:lpstr>
      <vt:lpstr>Correlation/ linear Questions</vt:lpstr>
      <vt:lpstr>PowerPoint Presentation</vt:lpstr>
      <vt:lpstr>PowerPoint Presentation</vt:lpstr>
      <vt:lpstr>PowerPoint Presentation</vt:lpstr>
      <vt:lpstr>PowerPoint Presentation</vt:lpstr>
      <vt:lpstr>PowerPoint Presentation</vt:lpstr>
      <vt:lpstr>Standardization – how do you decide?  Use Model?</vt:lpstr>
      <vt:lpstr>https://www.americanfinancing.net/mortgage-basics/assessed-appraised-market-value-difference</vt:lpstr>
      <vt:lpstr>PowerPoint Presentation</vt:lpstr>
      <vt:lpstr>PowerPoint Presentation</vt:lpstr>
      <vt:lpstr>PowerPoint Presentation</vt:lpstr>
      <vt:lpstr>PowerPoint Presentation</vt:lpstr>
      <vt:lpstr>Questions for Amber</vt:lpstr>
      <vt:lpstr>Steps – Process – Prepping for Presentation</vt:lpstr>
      <vt:lpstr>Questions for Amber</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Opportunity</dc:title>
  <dc:creator>Russell Pihlstrom</dc:creator>
  <cp:lastModifiedBy>Russell Pihlstrom</cp:lastModifiedBy>
  <cp:revision>168</cp:revision>
  <dcterms:created xsi:type="dcterms:W3CDTF">2020-11-11T15:19:18Z</dcterms:created>
  <dcterms:modified xsi:type="dcterms:W3CDTF">2020-11-24T03:14:03Z</dcterms:modified>
</cp:coreProperties>
</file>